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6" r:id="rId2"/>
    <p:sldId id="312" r:id="rId3"/>
    <p:sldId id="33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313" r:id="rId28"/>
    <p:sldId id="330" r:id="rId29"/>
    <p:sldId id="314" r:id="rId30"/>
    <p:sldId id="329" r:id="rId31"/>
    <p:sldId id="315" r:id="rId32"/>
    <p:sldId id="332" r:id="rId33"/>
    <p:sldId id="316" r:id="rId34"/>
    <p:sldId id="317" r:id="rId35"/>
    <p:sldId id="333" r:id="rId36"/>
    <p:sldId id="331" r:id="rId37"/>
    <p:sldId id="318" r:id="rId38"/>
    <p:sldId id="288" r:id="rId39"/>
    <p:sldId id="334" r:id="rId40"/>
    <p:sldId id="281" r:id="rId41"/>
    <p:sldId id="282" r:id="rId42"/>
    <p:sldId id="283" r:id="rId43"/>
    <p:sldId id="284" r:id="rId44"/>
    <p:sldId id="285" r:id="rId45"/>
    <p:sldId id="286" r:id="rId46"/>
    <p:sldId id="289" r:id="rId47"/>
    <p:sldId id="290" r:id="rId48"/>
    <p:sldId id="291" r:id="rId49"/>
    <p:sldId id="292" r:id="rId50"/>
    <p:sldId id="293" r:id="rId51"/>
    <p:sldId id="294" r:id="rId52"/>
    <p:sldId id="280" r:id="rId53"/>
    <p:sldId id="296" r:id="rId54"/>
    <p:sldId id="297" r:id="rId55"/>
    <p:sldId id="298" r:id="rId56"/>
    <p:sldId id="299" r:id="rId57"/>
    <p:sldId id="300" r:id="rId58"/>
    <p:sldId id="301" r:id="rId59"/>
    <p:sldId id="302" r:id="rId60"/>
    <p:sldId id="303" r:id="rId61"/>
    <p:sldId id="304" r:id="rId62"/>
    <p:sldId id="305" r:id="rId63"/>
    <p:sldId id="306" r:id="rId64"/>
    <p:sldId id="307" r:id="rId65"/>
    <p:sldId id="308" r:id="rId66"/>
    <p:sldId id="309" r:id="rId67"/>
    <p:sldId id="310" r:id="rId68"/>
    <p:sldId id="311" r:id="rId69"/>
    <p:sldId id="295" r:id="rId70"/>
    <p:sldId id="319" r:id="rId71"/>
    <p:sldId id="320" r:id="rId72"/>
    <p:sldId id="321" r:id="rId73"/>
    <p:sldId id="327" r:id="rId74"/>
    <p:sldId id="328" r:id="rId75"/>
    <p:sldId id="322" r:id="rId76"/>
    <p:sldId id="323" r:id="rId77"/>
    <p:sldId id="324" r:id="rId78"/>
    <p:sldId id="325" r:id="rId79"/>
    <p:sldId id="326" r:id="rId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EFC45-36DC-416B-82D7-4E9EB2BE9C83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A87AE-6A2F-4FC3-9015-B214337CB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53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B830E-0715-4975-8037-3E1493659D7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46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6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0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380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94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44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27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74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30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36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C2BCB-35ED-4330-BFB3-377EABD51630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F53EE-6119-4084-B202-117A72378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3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6952" y="1037967"/>
            <a:ext cx="9144000" cy="4341985"/>
          </a:xfrm>
        </p:spPr>
        <p:txBody>
          <a:bodyPr>
            <a:noAutofit/>
          </a:bodyPr>
          <a:lstStyle/>
          <a:p>
            <a:pPr algn="l"/>
            <a:r>
              <a:rPr lang="sr-Cyrl-RS" sz="4400" dirty="0"/>
              <a:t>- </a:t>
            </a:r>
            <a:r>
              <a:rPr lang="fr-FR" sz="4400" dirty="0" err="1"/>
              <a:t>Укус</a:t>
            </a:r>
            <a:r>
              <a:rPr lang="sr-Cyrl-RS" sz="4400" dirty="0"/>
              <a:t> и п</a:t>
            </a:r>
            <a:r>
              <a:rPr lang="fr-FR" sz="4400" dirty="0" err="1"/>
              <a:t>оремећај</a:t>
            </a:r>
            <a:r>
              <a:rPr lang="sr-Cyrl-RS" sz="4400" dirty="0"/>
              <a:t>и</a:t>
            </a:r>
            <a:r>
              <a:rPr lang="fr-FR" sz="4400" dirty="0"/>
              <a:t> </a:t>
            </a:r>
            <a:r>
              <a:rPr lang="fr-FR" sz="4400" dirty="0" err="1"/>
              <a:t>укуса</a:t>
            </a:r>
            <a:r>
              <a:rPr lang="sr-Cyrl-RS" sz="4400" dirty="0"/>
              <a:t>. </a:t>
            </a:r>
            <a:br>
              <a:rPr lang="sr-Cyrl-RS" sz="4400" dirty="0"/>
            </a:br>
            <a:r>
              <a:rPr lang="sr-Cyrl-RS" sz="4400" dirty="0"/>
              <a:t>- </a:t>
            </a:r>
            <a:r>
              <a:rPr lang="fr-FR" sz="4400" dirty="0" err="1"/>
              <a:t>Конгениталне</a:t>
            </a:r>
            <a:r>
              <a:rPr lang="fr-FR" sz="4400" dirty="0"/>
              <a:t> </a:t>
            </a:r>
            <a:r>
              <a:rPr lang="fr-FR" sz="4400" dirty="0" err="1"/>
              <a:t>малформације</a:t>
            </a:r>
            <a:r>
              <a:rPr lang="fr-FR" sz="4400" dirty="0"/>
              <a:t> </a:t>
            </a:r>
            <a:r>
              <a:rPr lang="fr-FR" sz="4400" dirty="0" err="1"/>
              <a:t>лица</a:t>
            </a:r>
            <a:r>
              <a:rPr lang="sr-Cyrl-RS" sz="4400" dirty="0"/>
              <a:t>. </a:t>
            </a:r>
            <a:br>
              <a:rPr lang="sr-Cyrl-RS" sz="4400" dirty="0"/>
            </a:br>
            <a:r>
              <a:rPr lang="sr-Cyrl-RS" sz="4400" dirty="0"/>
              <a:t>- </a:t>
            </a:r>
            <a:r>
              <a:rPr lang="fr-FR" sz="4400" dirty="0" err="1"/>
              <a:t>Обољења</a:t>
            </a:r>
            <a:r>
              <a:rPr lang="fr-FR" sz="4400" dirty="0"/>
              <a:t> </a:t>
            </a:r>
            <a:r>
              <a:rPr lang="fr-FR" sz="4400" dirty="0" err="1"/>
              <a:t>усана</a:t>
            </a:r>
            <a:r>
              <a:rPr lang="sr-Cyrl-RS" sz="4400" dirty="0"/>
              <a:t>, десни и језика. </a:t>
            </a:r>
            <a:br>
              <a:rPr lang="sr-Cyrl-RS" sz="4400" dirty="0"/>
            </a:br>
            <a:r>
              <a:rPr lang="sr-Cyrl-RS" sz="4400" dirty="0"/>
              <a:t>- </a:t>
            </a:r>
            <a:r>
              <a:rPr lang="fr-FR" sz="4400" dirty="0" err="1"/>
              <a:t>Запаљењска</a:t>
            </a:r>
            <a:r>
              <a:rPr lang="fr-FR" sz="4400" dirty="0"/>
              <a:t> </a:t>
            </a:r>
            <a:r>
              <a:rPr lang="fr-FR" sz="4400" dirty="0" err="1"/>
              <a:t>обољења</a:t>
            </a:r>
            <a:r>
              <a:rPr lang="fr-FR" sz="4400" dirty="0"/>
              <a:t> </a:t>
            </a:r>
            <a:r>
              <a:rPr lang="fr-FR" sz="4400" dirty="0" err="1"/>
              <a:t>усне</a:t>
            </a:r>
            <a:r>
              <a:rPr lang="fr-FR" sz="4400" dirty="0"/>
              <a:t> </a:t>
            </a:r>
            <a:r>
              <a:rPr lang="fr-FR" sz="4400" dirty="0" err="1"/>
              <a:t>дупље</a:t>
            </a:r>
            <a:r>
              <a:rPr lang="fr-FR" sz="4400" dirty="0"/>
              <a:t> </a:t>
            </a:r>
            <a:r>
              <a:rPr lang="sr-Cyrl-RS" sz="4400" dirty="0"/>
              <a:t>и ф</a:t>
            </a:r>
            <a:r>
              <a:rPr lang="fr-FR" sz="4400" dirty="0" err="1"/>
              <a:t>легмона</a:t>
            </a:r>
            <a:r>
              <a:rPr lang="fr-FR" sz="4400" dirty="0"/>
              <a:t> </a:t>
            </a:r>
            <a:r>
              <a:rPr lang="fr-FR" sz="4400" dirty="0" err="1"/>
              <a:t>пода</a:t>
            </a:r>
            <a:r>
              <a:rPr lang="fr-FR" sz="4400" dirty="0"/>
              <a:t> </a:t>
            </a:r>
            <a:r>
              <a:rPr lang="fr-FR" sz="4400" dirty="0" err="1"/>
              <a:t>усне</a:t>
            </a:r>
            <a:r>
              <a:rPr lang="fr-FR" sz="4400" dirty="0"/>
              <a:t> </a:t>
            </a:r>
            <a:r>
              <a:rPr lang="fr-FR" sz="4400" dirty="0" err="1"/>
              <a:t>дупље</a:t>
            </a:r>
            <a:r>
              <a:rPr lang="sr-Cyrl-RS" sz="4400" dirty="0"/>
              <a:t>. </a:t>
            </a:r>
            <a:br>
              <a:rPr lang="sr-Cyrl-RS" sz="4400" dirty="0"/>
            </a:br>
            <a:r>
              <a:rPr lang="sr-Cyrl-RS" sz="4400" dirty="0"/>
              <a:t>- </a:t>
            </a:r>
            <a:r>
              <a:rPr lang="fr-FR" sz="4400" dirty="0" err="1"/>
              <a:t>Афте</a:t>
            </a:r>
            <a:r>
              <a:rPr lang="sr-Cyrl-RS" sz="4400" dirty="0"/>
              <a:t>. </a:t>
            </a:r>
            <a:br>
              <a:rPr lang="sr-Cyrl-RS" sz="4400" dirty="0"/>
            </a:br>
            <a:r>
              <a:rPr lang="sr-Cyrl-RS" sz="4400" dirty="0"/>
              <a:t>- </a:t>
            </a:r>
            <a:r>
              <a:rPr lang="fr-FR" sz="4400" dirty="0" err="1"/>
              <a:t>Орални</a:t>
            </a:r>
            <a:r>
              <a:rPr lang="fr-FR" sz="4400" dirty="0"/>
              <a:t> </a:t>
            </a:r>
            <a:r>
              <a:rPr lang="fr-FR" sz="4400" dirty="0" err="1"/>
              <a:t>алергијски</a:t>
            </a:r>
            <a:r>
              <a:rPr lang="fr-FR" sz="4400" dirty="0"/>
              <a:t> </a:t>
            </a:r>
            <a:r>
              <a:rPr lang="fr-FR" sz="4400" dirty="0" err="1"/>
              <a:t>синдром</a:t>
            </a:r>
            <a:r>
              <a:rPr lang="sr-Cyrl-RS" sz="4400" dirty="0"/>
              <a:t>.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49738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72065" y="642918"/>
            <a:ext cx="10643286" cy="5286412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>
                <a:solidFill>
                  <a:srgbClr val="FF6600"/>
                </a:solidFill>
              </a:rPr>
              <a:t>Прва фаза </a:t>
            </a:r>
            <a:r>
              <a:rPr lang="sr-Cyrl-RS" dirty="0"/>
              <a:t>– корективно-конзервативна</a:t>
            </a:r>
          </a:p>
          <a:p>
            <a:pPr lvl="1"/>
            <a:r>
              <a:rPr lang="sr-Cyrl-RS" dirty="0"/>
              <a:t>Примењује се у првим данима након рођења детета</a:t>
            </a:r>
          </a:p>
          <a:p>
            <a:pPr lvl="1"/>
            <a:r>
              <a:rPr lang="sr-Cyrl-RS" dirty="0"/>
              <a:t>Индикована је код истуреног положаја премаксиле</a:t>
            </a:r>
          </a:p>
          <a:p>
            <a:pPr lvl="1"/>
            <a:r>
              <a:rPr lang="sr-Cyrl-RS" dirty="0"/>
              <a:t>Циљ – вратити премаксилу у анатомску позицију</a:t>
            </a:r>
          </a:p>
          <a:p>
            <a:pPr lvl="1"/>
            <a:r>
              <a:rPr lang="sr-Cyrl-RS" dirty="0"/>
              <a:t>Пласирање оптуратора (одваја носну од усне дупље)</a:t>
            </a:r>
          </a:p>
          <a:p>
            <a:r>
              <a:rPr lang="sr-Cyrl-RS" dirty="0">
                <a:solidFill>
                  <a:srgbClr val="FF6600"/>
                </a:solidFill>
              </a:rPr>
              <a:t>Друга фаза </a:t>
            </a:r>
            <a:r>
              <a:rPr lang="sr-Cyrl-RS" dirty="0"/>
              <a:t>– збрињавање расцепа горње уснице</a:t>
            </a:r>
          </a:p>
          <a:p>
            <a:pPr lvl="1"/>
            <a:r>
              <a:rPr lang="sr-Cyrl-RS" dirty="0"/>
              <a:t>Најчешће се изводи у 6 месецу живота</a:t>
            </a:r>
          </a:p>
          <a:p>
            <a:r>
              <a:rPr lang="sr-Cyrl-RS" dirty="0">
                <a:solidFill>
                  <a:srgbClr val="FF6600"/>
                </a:solidFill>
              </a:rPr>
              <a:t>Трећа фаза </a:t>
            </a:r>
            <a:r>
              <a:rPr lang="sr-Cyrl-RS" dirty="0"/>
              <a:t>– оперативни захват на меком непцу</a:t>
            </a:r>
          </a:p>
          <a:p>
            <a:pPr lvl="1"/>
            <a:r>
              <a:rPr lang="sr-Cyrl-RS" dirty="0"/>
              <a:t>Најчешће се изводи у периоду од 18-24 месеца живота</a:t>
            </a:r>
          </a:p>
          <a:p>
            <a:r>
              <a:rPr lang="sr-Cyrl-RS" dirty="0">
                <a:solidFill>
                  <a:srgbClr val="FF6600"/>
                </a:solidFill>
              </a:rPr>
              <a:t>Четврта фаза </a:t>
            </a:r>
            <a:r>
              <a:rPr lang="sr-Cyrl-RS" dirty="0"/>
              <a:t>– затварање тврдог непца</a:t>
            </a:r>
          </a:p>
          <a:p>
            <a:pPr lvl="1"/>
            <a:r>
              <a:rPr lang="sr-Cyrl-RS" dirty="0"/>
              <a:t>Најчешће се изводи у периоду од 5-7 године живота</a:t>
            </a:r>
          </a:p>
          <a:p>
            <a:r>
              <a:rPr lang="sr-Cyrl-RS" dirty="0"/>
              <a:t>Између последње две фазе спроводи се фонијатријско-логопедски третман којим се избегава уњкав и неразумљив говор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094625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solidFill>
                  <a:schemeClr val="accent1">
                    <a:lumMod val="75000"/>
                  </a:schemeClr>
                </a:solidFill>
              </a:rPr>
              <a:t>Непотпуни (окултни) расцеп меког непца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surg_palatesubmucous[1]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56748" y="1785926"/>
            <a:ext cx="3396574" cy="3821147"/>
          </a:xfrm>
        </p:spPr>
      </p:pic>
    </p:spTree>
    <p:extLst>
      <p:ext uri="{BB962C8B-B14F-4D97-AF65-F5344CB8AC3E}">
        <p14:creationId xmlns:p14="http://schemas.microsoft.com/office/powerpoint/2010/main" val="3748624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39784"/>
          </a:xfrm>
        </p:spPr>
        <p:txBody>
          <a:bodyPr/>
          <a:lstStyle/>
          <a:p>
            <a:r>
              <a:rPr lang="sr-Cyrl-RS" dirty="0"/>
              <a:t>Увула бифида</a:t>
            </a:r>
            <a:endParaRPr lang="en-US" dirty="0"/>
          </a:p>
        </p:txBody>
      </p:sp>
      <p:pic>
        <p:nvPicPr>
          <p:cNvPr id="4" name="Content Placeholder 5" descr="366364225_c154fe2365_s[1]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38348" y="1714488"/>
            <a:ext cx="3583020" cy="3583020"/>
          </a:xfrm>
        </p:spPr>
      </p:pic>
      <p:pic>
        <p:nvPicPr>
          <p:cNvPr id="5" name="Content Placeholder 5" descr="15654328_78588f1237_s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6" y="1714488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9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703276" cy="939784"/>
          </a:xfrm>
        </p:spPr>
        <p:txBody>
          <a:bodyPr>
            <a:normAutofit/>
          </a:bodyPr>
          <a:lstStyle/>
          <a:p>
            <a:r>
              <a:rPr lang="sr-Cyrl-RS" dirty="0"/>
              <a:t>Потуни расцеп – шематски приказ</a:t>
            </a:r>
            <a:endParaRPr lang="en-US" dirty="0"/>
          </a:p>
        </p:txBody>
      </p:sp>
      <p:pic>
        <p:nvPicPr>
          <p:cNvPr id="4" name="Picture Placeholder 4" descr="palatoschisis 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2192" r="12192" b="7985"/>
          <a:stretch>
            <a:fillRect/>
          </a:stretch>
        </p:blipFill>
        <p:spPr>
          <a:xfrm>
            <a:off x="3309919" y="1785927"/>
            <a:ext cx="5150811" cy="3554603"/>
          </a:xfr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30614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solidFill>
                  <a:schemeClr val="accent1">
                    <a:lumMod val="75000"/>
                  </a:schemeClr>
                </a:solidFill>
              </a:rPr>
              <a:t>Потпуни расцеп меког непца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surg_palatesoft[1]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09984" y="1928802"/>
            <a:ext cx="4405352" cy="3634414"/>
          </a:xfrm>
        </p:spPr>
      </p:pic>
    </p:spTree>
    <p:extLst>
      <p:ext uri="{BB962C8B-B14F-4D97-AF65-F5344CB8AC3E}">
        <p14:creationId xmlns:p14="http://schemas.microsoft.com/office/powerpoint/2010/main" val="1222241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urg_palatecomplete.jpg Cleft Palate  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66910" y="1428736"/>
            <a:ext cx="3500462" cy="3694900"/>
          </a:xfrm>
          <a:noFill/>
        </p:spPr>
      </p:pic>
      <p:pic>
        <p:nvPicPr>
          <p:cNvPr id="5" name="Content Placeholder 5" descr="Cleft_Palate_400_SQ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3495" y="1428736"/>
            <a:ext cx="341153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9981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lgspalte1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l="2500" t="3226" r="2500" b="1935"/>
          <a:stretch>
            <a:fillRect/>
          </a:stretch>
        </p:blipFill>
        <p:spPr>
          <a:xfrm>
            <a:off x="6229259" y="1500174"/>
            <a:ext cx="3152889" cy="3643338"/>
          </a:xfrm>
        </p:spPr>
      </p:pic>
      <p:pic>
        <p:nvPicPr>
          <p:cNvPr id="10" name="Content Placeholder 5" descr="13900470_3PREOPERATION0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7962" t="7329" r="8728" b="4620"/>
          <a:stretch>
            <a:fillRect/>
          </a:stretch>
        </p:blipFill>
        <p:spPr>
          <a:xfrm>
            <a:off x="2381224" y="1500175"/>
            <a:ext cx="3286148" cy="3643338"/>
          </a:xfrm>
        </p:spPr>
      </p:pic>
    </p:spTree>
    <p:extLst>
      <p:ext uri="{BB962C8B-B14F-4D97-AF65-F5344CB8AC3E}">
        <p14:creationId xmlns:p14="http://schemas.microsoft.com/office/powerpoint/2010/main" val="1056798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chemeClr val="tx1"/>
                </a:solidFill>
              </a:rPr>
              <a:t>ХИПОПЛАЗИЈА ДОЊЕ ВИЛИЦЕ </a:t>
            </a:r>
            <a:r>
              <a:rPr lang="sr-Cyrl-RS" dirty="0">
                <a:solidFill>
                  <a:srgbClr val="00B050"/>
                </a:solidFill>
              </a:rPr>
              <a:t>(</a:t>
            </a:r>
            <a:r>
              <a:rPr lang="sr-Latn-RS" dirty="0">
                <a:solidFill>
                  <a:srgbClr val="00B050"/>
                </a:solidFill>
              </a:rPr>
              <a:t>Micrognathia mandibulae</a:t>
            </a:r>
            <a:r>
              <a:rPr lang="sr-Cyrl-RS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82595" y="1428736"/>
            <a:ext cx="10816281" cy="4873752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Етилогија</a:t>
            </a:r>
            <a:r>
              <a:rPr lang="sr-Cyrl-RS" dirty="0"/>
              <a:t> – поремећај у развоју првог и другог бранхијалног лука</a:t>
            </a:r>
          </a:p>
          <a:p>
            <a:pPr lvl="1"/>
            <a:r>
              <a:rPr lang="sr-Cyrl-RS" dirty="0"/>
              <a:t>Хередитарно  или обољења мајке током трудноће</a:t>
            </a:r>
          </a:p>
          <a:p>
            <a:r>
              <a:rPr lang="sr-Cyrl-RS" dirty="0"/>
              <a:t>Најчешће је билатерална – тада је симетрична и захвата рамус и тело мандибуле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дете има изглед “птичијег лица”</a:t>
            </a:r>
          </a:p>
          <a:p>
            <a:pPr lvl="1"/>
            <a:r>
              <a:rPr lang="sr-Cyrl-RS" dirty="0"/>
              <a:t>Сметње при жвакању и исхрани, понекад отежано дисање, док је говор добар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</a:t>
            </a:r>
            <a:r>
              <a:rPr lang="sr-Cyrl-RS" dirty="0">
                <a:solidFill>
                  <a:srgbClr val="00B050"/>
                </a:solidFill>
              </a:rPr>
              <a:t>хируршка</a:t>
            </a:r>
            <a:r>
              <a:rPr lang="sr-Cyrl-RS" dirty="0"/>
              <a:t> и </a:t>
            </a:r>
            <a:r>
              <a:rPr lang="sr-Cyrl-RS" dirty="0">
                <a:solidFill>
                  <a:srgbClr val="00B050"/>
                </a:solidFill>
              </a:rPr>
              <a:t>отродонстка</a:t>
            </a:r>
          </a:p>
          <a:p>
            <a:pPr lvl="1"/>
            <a:r>
              <a:rPr lang="sr-Cyrl-RS" dirty="0"/>
              <a:t>Хируршка после 6 године живота – остеопластика и реконструкција мандибуле</a:t>
            </a:r>
          </a:p>
          <a:p>
            <a:pPr lvl="1"/>
            <a:r>
              <a:rPr lang="sr-Cyrl-RS" dirty="0"/>
              <a:t>Ортодонстка – код мањих малформација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419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1304359612-680x40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24034" y="1500174"/>
            <a:ext cx="3657600" cy="3996466"/>
          </a:xfrm>
        </p:spPr>
      </p:pic>
      <p:pic>
        <p:nvPicPr>
          <p:cNvPr id="6" name="Content Placeholder 5" descr="micrognathia1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953125" y="1571612"/>
            <a:ext cx="3944963" cy="3713332"/>
          </a:xfrm>
        </p:spPr>
      </p:pic>
    </p:spTree>
    <p:extLst>
      <p:ext uri="{BB962C8B-B14F-4D97-AF65-F5344CB8AC3E}">
        <p14:creationId xmlns:p14="http://schemas.microsoft.com/office/powerpoint/2010/main" val="2739506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01 (1).pn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r="45312"/>
          <a:stretch>
            <a:fillRect/>
          </a:stretch>
        </p:blipFill>
        <p:spPr>
          <a:xfrm>
            <a:off x="2024034" y="1997558"/>
            <a:ext cx="3643338" cy="2901218"/>
          </a:xfrm>
          <a:ln w="28575">
            <a:solidFill>
              <a:schemeClr val="accent1"/>
            </a:solidFill>
          </a:ln>
        </p:spPr>
      </p:pic>
      <p:pic>
        <p:nvPicPr>
          <p:cNvPr id="6" name="Content Placeholder 5" descr="distraction04.png"/>
          <p:cNvPicPr>
            <a:picLocks noGrp="1" noChangeAspect="1"/>
          </p:cNvPicPr>
          <p:nvPr>
            <p:ph sz="quarter" idx="2"/>
          </p:nvPr>
        </p:nvPicPr>
        <p:blipFill>
          <a:blip r:embed="rId4"/>
          <a:srcRect r="46831"/>
          <a:stretch>
            <a:fillRect/>
          </a:stretch>
        </p:blipFill>
        <p:spPr>
          <a:xfrm>
            <a:off x="6157335" y="1997558"/>
            <a:ext cx="3542129" cy="2901218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2841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02EC6-E330-92AF-FB09-88CA20FD9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605"/>
          </a:xfrm>
        </p:spPr>
        <p:txBody>
          <a:bodyPr/>
          <a:lstStyle/>
          <a:p>
            <a:r>
              <a:rPr lang="sr-Cyrl-RS" dirty="0"/>
              <a:t>Укус и поремећаји укуса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AFF7D-DA1B-E6BC-7E9E-930F4C512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8172"/>
            <a:ext cx="10756037" cy="4734974"/>
          </a:xfrm>
        </p:spPr>
        <p:txBody>
          <a:bodyPr>
            <a:normAutofit fontScale="92500"/>
          </a:bodyPr>
          <a:lstStyle/>
          <a:p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Функција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укуса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има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за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циљ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оцену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садржаја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и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безбедности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неких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нутријената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из</a:t>
            </a:r>
            <a:r>
              <a:rPr lang="en-US" sz="2900" dirty="0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202122"/>
                </a:solidFill>
                <a:effectLst/>
                <a:ea typeface="Times New Roman" panose="02020603050405020304" pitchFamily="18" charset="0"/>
              </a:rPr>
              <a:t>хране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. На језику код одраслих постоји између 2</a:t>
            </a:r>
            <a:r>
              <a:rPr lang="sr-Cyrl-RS" sz="2900" dirty="0">
                <a:effectLst/>
                <a:ea typeface="Times New Roman" panose="02020603050405020304" pitchFamily="18" charset="0"/>
              </a:rPr>
              <a:t>.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000 и 4</a:t>
            </a:r>
            <a:r>
              <a:rPr lang="sr-Cyrl-RS" sz="2900" dirty="0">
                <a:effectLst/>
                <a:ea typeface="Times New Roman" panose="02020603050405020304" pitchFamily="18" charset="0"/>
              </a:rPr>
              <a:t>.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000 пупољака задужених за осећај укуса. Пупољци су груписани</a:t>
            </a:r>
            <a:r>
              <a:rPr lang="sr-Cyrl-RS" sz="2900" dirty="0">
                <a:effectLst/>
                <a:ea typeface="Times New Roman" panose="02020603050405020304" pitchFamily="18" charset="0"/>
              </a:rPr>
              <a:t> у групама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 од </a:t>
            </a:r>
            <a:r>
              <a:rPr lang="sr-Cyrl-RS" sz="2900" dirty="0">
                <a:effectLst/>
                <a:ea typeface="Times New Roman" panose="02020603050405020304" pitchFamily="18" charset="0"/>
              </a:rPr>
              <a:t>по 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неколико</a:t>
            </a:r>
            <a:r>
              <a:rPr lang="sr-Cyrl-RS" sz="2900" dirty="0">
                <a:effectLst/>
                <a:ea typeface="Times New Roman" panose="02020603050405020304" pitchFamily="18" charset="0"/>
              </a:rPr>
              <a:t>,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 па до неколико стотина и чине папилу. </a:t>
            </a:r>
            <a:endParaRPr lang="sr-Cyrl-RS" sz="2900" dirty="0">
              <a:ea typeface="Times New Roman" panose="02020603050405020304" pitchFamily="18" charset="0"/>
            </a:endParaRPr>
          </a:p>
          <a:p>
            <a:r>
              <a:rPr lang="sl-SI" sz="2900" dirty="0">
                <a:effectLst/>
                <a:ea typeface="Times New Roman" panose="02020603050405020304" pitchFamily="18" charset="0"/>
              </a:rPr>
              <a:t>Постоје три врсте папила задужене за чуло укуса: опшанчене (</a:t>
            </a:r>
            <a:r>
              <a:rPr lang="sl-SI" sz="2900" i="1" dirty="0">
                <a:effectLst/>
                <a:ea typeface="Times New Roman" panose="02020603050405020304" pitchFamily="18" charset="0"/>
              </a:rPr>
              <a:t>papilae circumvallatae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), листасте (</a:t>
            </a:r>
            <a:r>
              <a:rPr lang="sl-SI" sz="2900" i="1" dirty="0">
                <a:effectLst/>
                <a:ea typeface="Times New Roman" panose="02020603050405020304" pitchFamily="18" charset="0"/>
              </a:rPr>
              <a:t>papilae foliatae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) и печуркасте (</a:t>
            </a:r>
            <a:r>
              <a:rPr lang="sl-SI" sz="2900" i="1" dirty="0">
                <a:effectLst/>
                <a:ea typeface="Times New Roman" panose="02020603050405020304" pitchFamily="18" charset="0"/>
              </a:rPr>
              <a:t>papilae fungiformes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). Четврта група папила, кончасте папиле (</a:t>
            </a:r>
            <a:r>
              <a:rPr lang="en-US" sz="2900" i="1" dirty="0">
                <a:effectLst/>
                <a:ea typeface="Calibri" panose="020F0502020204030204" pitchFamily="34" charset="0"/>
              </a:rPr>
              <a:t>papillae </a:t>
            </a:r>
            <a:r>
              <a:rPr lang="en-US" sz="2900" i="1" dirty="0" err="1">
                <a:effectLst/>
                <a:ea typeface="Calibri" panose="020F0502020204030204" pitchFamily="34" charset="0"/>
              </a:rPr>
              <a:t>filiformes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) не садржи рецепторе укуса</a:t>
            </a:r>
            <a:r>
              <a:rPr lang="sr-Cyrl-RS" sz="2900" dirty="0">
                <a:effectLst/>
                <a:ea typeface="Times New Roman" panose="02020603050405020304" pitchFamily="18" charset="0"/>
              </a:rPr>
              <a:t>,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 већ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преносе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утиске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површинског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механичког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сензибилитета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у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централни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нервни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систем</a:t>
            </a:r>
            <a:r>
              <a:rPr lang="en-US" sz="29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sr-Cyrl-RS" sz="29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sl-SI" sz="2900" dirty="0">
                <a:effectLst/>
                <a:ea typeface="Times New Roman" panose="02020603050405020304" pitchFamily="18" charset="0"/>
              </a:rPr>
              <a:t>Нормално очувано чуло укуса се назива еугеузија (</a:t>
            </a:r>
            <a:r>
              <a:rPr lang="sl-SI" sz="2900" b="1" i="1" dirty="0">
                <a:effectLst/>
                <a:ea typeface="Times New Roman" panose="02020603050405020304" pitchFamily="18" charset="0"/>
              </a:rPr>
              <a:t>eugeusia</a:t>
            </a:r>
            <a:r>
              <a:rPr lang="sl-SI" sz="2900" dirty="0">
                <a:effectLst/>
                <a:ea typeface="Times New Roman" panose="02020603050405020304" pitchFamily="18" charset="0"/>
              </a:rPr>
              <a:t>). Поремећаји чула укуса се деле на: квантитативне и квалитативне. </a:t>
            </a:r>
            <a:endParaRPr lang="sr-Cyrl-RS" sz="29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900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4965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05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6094"/>
          <a:stretch>
            <a:fillRect/>
          </a:stretch>
        </p:blipFill>
        <p:spPr>
          <a:xfrm>
            <a:off x="2166910" y="1857365"/>
            <a:ext cx="3429024" cy="2770173"/>
          </a:xfrm>
          <a:ln w="28575">
            <a:solidFill>
              <a:schemeClr val="accent1"/>
            </a:solidFill>
          </a:ln>
        </p:spPr>
      </p:pic>
      <p:pic>
        <p:nvPicPr>
          <p:cNvPr id="6" name="Content Placeholder 5" descr="distraction06.pn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44878"/>
          <a:stretch>
            <a:fillRect/>
          </a:stretch>
        </p:blipFill>
        <p:spPr>
          <a:xfrm>
            <a:off x="6167438" y="1857365"/>
            <a:ext cx="3500462" cy="2765501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09528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08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4141"/>
          <a:stretch>
            <a:fillRect/>
          </a:stretch>
        </p:blipFill>
        <p:spPr>
          <a:xfrm>
            <a:off x="2166910" y="2007522"/>
            <a:ext cx="3571900" cy="2784700"/>
          </a:xfrm>
          <a:ln w="28575">
            <a:solidFill>
              <a:schemeClr val="accent1"/>
            </a:solidFill>
          </a:ln>
        </p:spPr>
      </p:pic>
      <p:pic>
        <p:nvPicPr>
          <p:cNvPr id="7" name="Content Placeholder 5" descr="distraction12.pn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44878"/>
          <a:stretch>
            <a:fillRect/>
          </a:stretch>
        </p:blipFill>
        <p:spPr>
          <a:xfrm>
            <a:off x="6168008" y="2007522"/>
            <a:ext cx="3545690" cy="2801232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4921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distraction14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r="46831"/>
          <a:stretch>
            <a:fillRect/>
          </a:stretch>
        </p:blipFill>
        <p:spPr>
          <a:xfrm>
            <a:off x="6167439" y="1857364"/>
            <a:ext cx="3587681" cy="2938528"/>
          </a:xfrm>
          <a:ln w="28575">
            <a:solidFill>
              <a:schemeClr val="accent1"/>
            </a:solidFill>
          </a:ln>
        </p:spPr>
      </p:pic>
      <p:pic>
        <p:nvPicPr>
          <p:cNvPr id="8" name="Content Placeholder 7" descr="distraction13 - Copy.pn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r="46094"/>
          <a:stretch>
            <a:fillRect/>
          </a:stretch>
        </p:blipFill>
        <p:spPr>
          <a:xfrm>
            <a:off x="2095472" y="1857364"/>
            <a:ext cx="3614734" cy="2920200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26307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straction15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8047"/>
          <a:stretch>
            <a:fillRect/>
          </a:stretch>
        </p:blipFill>
        <p:spPr>
          <a:xfrm>
            <a:off x="2059332" y="1785926"/>
            <a:ext cx="3579436" cy="3000396"/>
          </a:xfrm>
          <a:ln w="28575">
            <a:solidFill>
              <a:schemeClr val="accent1"/>
            </a:solidFill>
          </a:ln>
        </p:spPr>
      </p:pic>
      <p:pic>
        <p:nvPicPr>
          <p:cNvPr id="6" name="Content Placeholder 5" descr="distraction16.pn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46831"/>
          <a:stretch>
            <a:fillRect/>
          </a:stretch>
        </p:blipFill>
        <p:spPr>
          <a:xfrm>
            <a:off x="6096000" y="1785926"/>
            <a:ext cx="3643338" cy="2984114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420334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384" y="456020"/>
            <a:ext cx="9283815" cy="1143000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chemeClr val="tx1"/>
                </a:solidFill>
              </a:rPr>
              <a:t>ХИПЕРТРОФИЈА ДОЊЕ ВИЛИЦЕ </a:t>
            </a:r>
            <a:r>
              <a:rPr lang="sr-Cyrl-RS" dirty="0">
                <a:solidFill>
                  <a:srgbClr val="00B050"/>
                </a:solidFill>
              </a:rPr>
              <a:t>(</a:t>
            </a:r>
            <a:r>
              <a:rPr lang="sr-Latn-RS" dirty="0">
                <a:solidFill>
                  <a:srgbClr val="00B050"/>
                </a:solidFill>
              </a:rPr>
              <a:t>Progenia</a:t>
            </a:r>
            <a:r>
              <a:rPr lang="sr-Cyrl-RS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399" y="1857364"/>
            <a:ext cx="10906897" cy="3857652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Етилогија</a:t>
            </a:r>
            <a:r>
              <a:rPr lang="sr-Cyrl-RS" dirty="0"/>
              <a:t> </a:t>
            </a:r>
            <a:r>
              <a:rPr lang="sr-Latn-RS" dirty="0"/>
              <a:t>:</a:t>
            </a:r>
          </a:p>
          <a:p>
            <a:pPr lvl="1"/>
            <a:r>
              <a:rPr lang="sr-Cyrl-RS" dirty="0"/>
              <a:t>хередитарна </a:t>
            </a:r>
            <a:endParaRPr lang="sr-Latn-RS" dirty="0"/>
          </a:p>
          <a:p>
            <a:pPr lvl="1"/>
            <a:r>
              <a:rPr lang="sr-Cyrl-RS" dirty="0"/>
              <a:t>обољења или траума мајке током гравидитета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упадљиво лош (ружан) изглед лица.</a:t>
            </a:r>
          </a:p>
          <a:p>
            <a:pPr lvl="1"/>
            <a:r>
              <a:rPr lang="sr-Cyrl-RS" dirty="0"/>
              <a:t>Премећена је оклузија зуба, као и мастикација, исхрана и говор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</a:t>
            </a:r>
            <a:r>
              <a:rPr lang="sr-Cyrl-RS" dirty="0">
                <a:solidFill>
                  <a:srgbClr val="00B050"/>
                </a:solidFill>
              </a:rPr>
              <a:t>хируршка</a:t>
            </a:r>
          </a:p>
          <a:p>
            <a:pPr lvl="1"/>
            <a:r>
              <a:rPr lang="sr-Cyrl-RS" dirty="0"/>
              <a:t>Спроводи се тек након завршеног периода раста</a:t>
            </a:r>
          </a:p>
        </p:txBody>
      </p:sp>
    </p:spTree>
    <p:extLst>
      <p:ext uri="{BB962C8B-B14F-4D97-AF65-F5344CB8AC3E}">
        <p14:creationId xmlns:p14="http://schemas.microsoft.com/office/powerpoint/2010/main" val="39642435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dc13294c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8710"/>
          <a:stretch>
            <a:fillRect/>
          </a:stretch>
        </p:blipFill>
        <p:spPr>
          <a:xfrm flipH="1">
            <a:off x="5667372" y="1928802"/>
            <a:ext cx="4493682" cy="2786082"/>
          </a:xfrm>
        </p:spPr>
      </p:pic>
      <p:pic>
        <p:nvPicPr>
          <p:cNvPr id="6" name="Content Placeholder 5" descr="sdc13299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r="14000"/>
          <a:stretch>
            <a:fillRect/>
          </a:stretch>
        </p:blipFill>
        <p:spPr>
          <a:xfrm flipH="1">
            <a:off x="1809720" y="1928802"/>
            <a:ext cx="3714776" cy="2786082"/>
          </a:xfrm>
        </p:spPr>
      </p:pic>
    </p:spTree>
    <p:extLst>
      <p:ext uri="{BB962C8B-B14F-4D97-AF65-F5344CB8AC3E}">
        <p14:creationId xmlns:p14="http://schemas.microsoft.com/office/powerpoint/2010/main" val="22394002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pacient_2_c_m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81225" y="1714488"/>
            <a:ext cx="3143271" cy="3407306"/>
          </a:xfrm>
        </p:spPr>
      </p:pic>
      <p:pic>
        <p:nvPicPr>
          <p:cNvPr id="6" name="Content Placeholder 5" descr="hqdefault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 flipH="1">
            <a:off x="5810249" y="2500306"/>
            <a:ext cx="3882393" cy="2633670"/>
          </a:xfrm>
        </p:spPr>
      </p:pic>
    </p:spTree>
    <p:extLst>
      <p:ext uri="{BB962C8B-B14F-4D97-AF65-F5344CB8AC3E}">
        <p14:creationId xmlns:p14="http://schemas.microsoft.com/office/powerpoint/2010/main" val="1962666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B31-F99D-0A27-0974-334A5265F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Ексфолијативни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хеилитис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4D967-15E2-DB41-9EE3-723285425F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dirty="0" err="1">
                <a:effectLst/>
                <a:ea typeface="Times New Roman" panose="02020603050405020304" pitchFamily="18" charset="0"/>
              </a:rPr>
              <a:t>Карактерише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љуштењ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ем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рожнатог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слоја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епитела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уснице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неповољни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климатски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услови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ветар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изложеност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сунцу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),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дужи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боравак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прегрејаним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просторијама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сувим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ваздухом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стално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влажење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грицкање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усница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недостатак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витамина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Б2 и Б6,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поремећај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рада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штитасте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жлезде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пушење</a:t>
            </a:r>
            <a:r>
              <a:rPr lang="sr-Cyrl-RS" sz="2200" dirty="0"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форме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b="1" i="1" dirty="0" err="1">
                <a:effectLst/>
                <a:ea typeface="Times New Roman" panose="02020603050405020304" pitchFamily="18" charset="0"/>
              </a:rPr>
              <a:t>суве</a:t>
            </a:r>
            <a:r>
              <a:rPr lang="en-US" sz="2200" b="1" i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b="1" i="1" dirty="0" err="1">
                <a:effectLst/>
                <a:ea typeface="Times New Roman" panose="02020603050405020304" pitchFamily="18" charset="0"/>
              </a:rPr>
              <a:t>форме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рожасти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слој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епитела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задебљава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љушти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оболелих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субјективни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осећај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сувоће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усана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те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стално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влаже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усне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што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погоршава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стање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јер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потенцира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даљу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десквамацију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b="1" i="1" dirty="0" err="1">
                <a:effectLst/>
                <a:ea typeface="Times New Roman" panose="02020603050405020304" pitchFamily="18" charset="0"/>
              </a:rPr>
              <a:t>Влажна</a:t>
            </a:r>
            <a:r>
              <a:rPr lang="en-US" sz="2200" b="1" i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b="1" i="1" dirty="0" err="1">
                <a:effectLst/>
                <a:ea typeface="Times New Roman" panose="02020603050405020304" pitchFamily="18" charset="0"/>
              </a:rPr>
              <a:t>форма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је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компликациј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форме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Карактерише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увећање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усана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нарочито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доње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Долази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стварања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рагада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уснама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врло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болне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крваре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индиферентне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масти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масти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благим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антисептичним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дејством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а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усмерава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могуће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узрочнике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који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довели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обољења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појаве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секундарне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бактеријске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ординирају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антибиотици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(</a:t>
            </a:r>
            <a:r>
              <a:rPr lang="sr-Latn-RS" sz="2200" i="1" dirty="0">
                <a:effectLst/>
                <a:ea typeface="Times New Roman" panose="02020603050405020304" pitchFamily="18" charset="0"/>
              </a:rPr>
              <a:t>per os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),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најбоље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према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антибиограму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3660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olesti usana – Cheilitis exfoliativa">
            <a:extLst>
              <a:ext uri="{FF2B5EF4-FFF2-40B4-BE49-F238E27FC236}">
                <a16:creationId xmlns:a16="http://schemas.microsoft.com/office/drawing/2014/main" id="{2D625E4F-F7DD-00B8-2A09-0FD6ADCEB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1409700"/>
            <a:ext cx="5743575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8477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6191A-394F-446F-5463-9F59FC5FF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1935"/>
          </a:xfrm>
        </p:spPr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Ангуларни</a:t>
            </a:r>
            <a:r>
              <a:rPr lang="en-US" dirty="0">
                <a:effectLst/>
                <a:ea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угаони</a:t>
            </a:r>
            <a:r>
              <a:rPr lang="en-US" dirty="0">
                <a:effectLst/>
                <a:ea typeface="Times New Roman" panose="02020603050405020304" pitchFamily="18" charset="0"/>
              </a:rPr>
              <a:t>)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хеилитис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CF84A-354F-6B5C-F771-0C742F544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2391"/>
            <a:ext cx="10515600" cy="4770484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мишићног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тонуса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атрофија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вилица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хиперсаливација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недостатк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витамина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Б2, Б3, Б12,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фолне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киселине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гвожђа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анемија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дијабетес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ендокрини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поремећаји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повреде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сушење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логороичних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особа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бактеријске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гљивичне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малигни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 п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очиње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еритемом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угловима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шири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латерално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лицу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благо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пецкање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угловима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захваћеној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површини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рагаде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јачем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отварању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прскају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крваре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што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доводи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стварања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крусти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секундарне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бактеријске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стрептококама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стафилококама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)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крусте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бивају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веће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дебље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добијају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жућкастомрку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нијансу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каузална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Апликују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индиферентне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масти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антисептичке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масти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а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секундарне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бактеријске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ординирају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антибиотици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</a:t>
            </a:r>
            <a:r>
              <a:rPr lang="sr-Latn-RS" sz="2400" i="1" dirty="0">
                <a:effectLst/>
                <a:ea typeface="Times New Roman" panose="02020603050405020304" pitchFamily="18" charset="0"/>
              </a:rPr>
              <a:t>per os</a:t>
            </a:r>
            <a:r>
              <a:rPr lang="sr-Latn-R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топикално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)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најбоље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антибиограму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632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320F0-BC18-C3D6-3717-8F4482B0B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3229"/>
            <a:ext cx="10515600" cy="5191542"/>
          </a:xfrm>
        </p:spPr>
        <p:txBody>
          <a:bodyPr>
            <a:normAutofit lnSpcReduction="10000"/>
          </a:bodyPr>
          <a:lstStyle/>
          <a:p>
            <a:r>
              <a:rPr lang="sl-SI" sz="2800" b="1" dirty="0">
                <a:effectLst/>
                <a:ea typeface="Times New Roman" panose="02020603050405020304" pitchFamily="18" charset="0"/>
              </a:rPr>
              <a:t>Квантитативни поремећаји</a:t>
            </a:r>
            <a:r>
              <a:rPr lang="sl-SI" sz="2800" dirty="0">
                <a:effectLst/>
                <a:ea typeface="Times New Roman" panose="02020603050405020304" pitchFamily="18" charset="0"/>
              </a:rPr>
              <a:t> су: појачање чула укуса тј. хипергеузија (</a:t>
            </a:r>
            <a:r>
              <a:rPr lang="sl-SI" sz="2800" b="1" i="1" dirty="0">
                <a:effectLst/>
                <a:ea typeface="Times New Roman" panose="02020603050405020304" pitchFamily="18" charset="0"/>
              </a:rPr>
              <a:t>hypergeusia</a:t>
            </a:r>
            <a:r>
              <a:rPr lang="sl-SI" sz="2800" dirty="0">
                <a:effectLst/>
                <a:ea typeface="Times New Roman" panose="02020603050405020304" pitchFamily="18" charset="0"/>
              </a:rPr>
              <a:t>),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смањење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чула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укуса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тј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хипогеузија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</a:t>
            </a:r>
            <a:r>
              <a:rPr lang="en-US" sz="2800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hypogeusia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 и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потпуни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губитак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чула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укуса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тј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агеузија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</a:t>
            </a:r>
            <a:r>
              <a:rPr lang="en-US" sz="2800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ageusia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). </a:t>
            </a:r>
            <a:endParaRPr lang="sr-Cyrl-RS" sz="2800" dirty="0">
              <a:ea typeface="Times New Roman" panose="02020603050405020304" pitchFamily="18" charset="0"/>
            </a:endParaRPr>
          </a:p>
          <a:p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Квалитативни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поремећаји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чула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укуса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називају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дисгеузије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</a:t>
            </a:r>
            <a:r>
              <a:rPr lang="en-US" sz="2800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dysgeusia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ради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о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измењеном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укусу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јавља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као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непријатан</a:t>
            </a:r>
            <a:r>
              <a:rPr lang="sr-Cyrl-R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онда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назива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какогеузија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</a:t>
            </a:r>
            <a:r>
              <a:rPr lang="en-US" sz="2800" b="1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cacogeusia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јавља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поремећај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перцепцији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тј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присутна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погрешна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перцепција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укуса</a:t>
            </a:r>
            <a:r>
              <a:rPr lang="sr-Cyrl-R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онда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ради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о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парагеузији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</a:t>
            </a:r>
            <a:r>
              <a:rPr lang="en-US" sz="2800" b="1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parageusia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).</a:t>
            </a:r>
            <a:r>
              <a:rPr lang="en-US" sz="2800" dirty="0">
                <a:solidFill>
                  <a:srgbClr val="4A4A4A"/>
                </a:solidFill>
                <a:effectLst/>
                <a:ea typeface="Times New Roman" panose="02020603050405020304" pitchFamily="18" charset="0"/>
              </a:rPr>
              <a:t> </a:t>
            </a:r>
            <a:endParaRPr lang="sr-Cyrl-RS" sz="2800" dirty="0">
              <a:ea typeface="Times New Roman" panose="02020603050405020304" pitchFamily="18" charset="0"/>
            </a:endParaRPr>
          </a:p>
          <a:p>
            <a:r>
              <a:rPr lang="sr-Cyrl-R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неуролошке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болести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вирусна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обољења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метаболички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поремећаји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обољења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мозга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старење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радиотерапија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лоша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орална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хигијена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респираторне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гастроинтестинална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обо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љ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ења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гладовање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паротитиси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бубрежне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болести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обољења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јетре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врста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исхране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лекови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психолошки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поремећаји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 </a:t>
            </a:r>
          </a:p>
          <a:p>
            <a:endParaRPr lang="en-US" sz="2800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3650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Oboljenja mekih tkiva – MojStomatolog">
            <a:extLst>
              <a:ext uri="{FF2B5EF4-FFF2-40B4-BE49-F238E27FC236}">
                <a16:creationId xmlns:a16="http://schemas.microsoft.com/office/drawing/2014/main" id="{B946088D-78BF-D39E-5F7C-0419C0F6D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9" y="1869859"/>
            <a:ext cx="5825712" cy="32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spucale usne na rubovima i u uglovima – uzrok, lečenje">
            <a:extLst>
              <a:ext uri="{FF2B5EF4-FFF2-40B4-BE49-F238E27FC236}">
                <a16:creationId xmlns:a16="http://schemas.microsoft.com/office/drawing/2014/main" id="{9D41697A-E65D-D840-9A11-FD7DD52F8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31" y="1869859"/>
            <a:ext cx="5676439" cy="32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7011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FA25E-8C9F-3B79-8CD1-A67DE2D87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Катарални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гингивитис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AD069-BDE7-315C-D28B-47AAD3655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главни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узрочник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дентални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плак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каменац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ло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ш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а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хигијена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дупље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неприкладне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протезе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неквалитетна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санација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наводе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фактори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индиректним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утицајем</a:t>
            </a:r>
            <a:r>
              <a:rPr lang="sr-Cyrl-RS" sz="2400" dirty="0"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хиперемиј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едем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слободне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врхова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интерденталних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папила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Оболела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постаје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а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оболеле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површине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глатке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Манифестује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крварењем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јелу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субјективне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тегобе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занемарљиве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уклањањ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денталног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плака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механичким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путем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помоћ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хемијских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средстава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Такође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веома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вазно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пацијент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санира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коригује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неприкладне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стоматолошке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радове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правилно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спроводи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хигијену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9916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eriodontal Gum Disease | Causes, Treatments, and Prevention | Naperville IL">
            <a:extLst>
              <a:ext uri="{FF2B5EF4-FFF2-40B4-BE49-F238E27FC236}">
                <a16:creationId xmlns:a16="http://schemas.microsoft.com/office/drawing/2014/main" id="{5E87419D-3C51-224F-CAA3-342117E91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1285875"/>
            <a:ext cx="666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4187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5E615-EF1C-E5CF-D6CC-7EB15348A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Фиброматозни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гингивитис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AEC36-1ED1-7802-DDFB-F7C726BA9B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Обољење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манифестује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изразитом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хипертрофијом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без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знакова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инфламације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Релативно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ретко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обољење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болести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непозната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Сматра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буде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наследна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неки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хормонални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поремећаји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узрокују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ово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обољење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бледа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изразито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чврсте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конзистенције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буде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увећана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понекад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потпуно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прекрива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жвакање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одвија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преко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Због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изразите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хипертрофије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болесници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понекада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затворе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држе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стално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отвореним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деце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увећана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омета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ницање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зуба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доведе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њиховог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померања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искључиво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0061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1B8E7-71EC-142C-B332-0124114E2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Хиперпластични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гингивитис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4A6C4-CBC0-8ECA-BFF9-DFB39EB7F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z="2400" dirty="0">
                <a:effectLst/>
                <a:ea typeface="Times New Roman" panose="02020603050405020304" pitchFamily="18" charset="0"/>
              </a:rPr>
              <a:t>У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палн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процес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манифестује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хиперплазијом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ткива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нарочито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интерденталној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регији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изазивају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денталн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плак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лош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оралн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хигијен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Може да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настане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узимања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одређених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лекова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Чешће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млађих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особа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хиперемична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хиперпластична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јаку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тенденцију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крварењу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Интерденталне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папиле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проминирају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ван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интерденталног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простора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неједнаке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величине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крваре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Отежано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жвакање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исхрана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одржавање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оралне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хигијене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Због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хиперплазије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ткива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болесник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осећај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страног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тела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састоји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уклањања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денталног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плака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механичким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хемијским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средствима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гингивопластике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подразумева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ресекцију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уклањање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хиперпластичног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ткива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3987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laque-of-the-patient-stone">
            <a:extLst>
              <a:ext uri="{FF2B5EF4-FFF2-40B4-BE49-F238E27FC236}">
                <a16:creationId xmlns:a16="http://schemas.microsoft.com/office/drawing/2014/main" id="{DB07794E-FCAA-49FF-6029-ADF40BDD6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6213"/>
            <a:ext cx="9753600" cy="65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1908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ingivitis: Causes, symptoms, and treatment">
            <a:extLst>
              <a:ext uri="{FF2B5EF4-FFF2-40B4-BE49-F238E27FC236}">
                <a16:creationId xmlns:a16="http://schemas.microsoft.com/office/drawing/2014/main" id="{CD449FE6-03CD-90D7-CD17-600380F03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90563"/>
            <a:ext cx="9753600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8902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B718D-8B3C-70D4-7BDE-769BF3AD9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ea typeface="Times New Roman" panose="02020603050405020304" pitchFamily="18" charset="0"/>
              </a:rPr>
              <a:t>Улцеронекротични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гингивитис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– 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нгина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Вин</a:t>
            </a:r>
            <a:r>
              <a:rPr lang="sr-Cyrl-RS" dirty="0">
                <a:effectLst/>
                <a:ea typeface="Times New Roman" panose="02020603050405020304" pitchFamily="18" charset="0"/>
              </a:rPr>
              <a:t>ћ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ент</a:t>
            </a:r>
            <a:r>
              <a:rPr lang="sr-Cyrl-RS" dirty="0">
                <a:effectLst/>
                <a:ea typeface="Times New Roman" panose="02020603050405020304" pitchFamily="18" charset="0"/>
              </a:rPr>
              <a:t>и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D9774-5313-787A-14FD-5C6258825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z="2200" dirty="0">
                <a:ea typeface="Times New Roman" panose="02020603050405020304" pitchFamily="18" charset="0"/>
              </a:rPr>
              <a:t>Ради се о у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лцеро-некротичним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променама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пределу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200" dirty="0"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a typeface="Times New Roman" panose="02020603050405020304" pitchFamily="18" charset="0"/>
              </a:rPr>
              <a:t>Углавном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a typeface="Times New Roman" panose="02020603050405020304" pitchFamily="18" charset="0"/>
              </a:rPr>
              <a:t>обољевају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a typeface="Times New Roman" panose="02020603050405020304" pitchFamily="18" charset="0"/>
              </a:rPr>
              <a:t>особе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a typeface="Times New Roman" panose="02020603050405020304" pitchFamily="18" charset="0"/>
              </a:rPr>
              <a:t>које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a typeface="Times New Roman" panose="02020603050405020304" pitchFamily="18" charset="0"/>
              </a:rPr>
              <a:t>живе</a:t>
            </a:r>
            <a:r>
              <a:rPr lang="en-US" sz="2200" dirty="0"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a typeface="Times New Roman" panose="02020603050405020304" pitchFamily="18" charset="0"/>
              </a:rPr>
              <a:t>лошим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a typeface="Times New Roman" panose="02020603050405020304" pitchFamily="18" charset="0"/>
              </a:rPr>
              <a:t>хигијенским</a:t>
            </a:r>
            <a:r>
              <a:rPr lang="en-US" sz="2200" dirty="0"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a typeface="Times New Roman" panose="02020603050405020304" pitchFamily="18" charset="0"/>
              </a:rPr>
              <a:t>социо-економским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a typeface="Times New Roman" panose="02020603050405020304" pitchFamily="18" charset="0"/>
              </a:rPr>
              <a:t>условима</a:t>
            </a:r>
            <a:r>
              <a:rPr lang="en-US" sz="2200" dirty="0"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вирусна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инфекција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коју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надовезује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бактеријска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то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i="1" dirty="0">
                <a:effectLst/>
                <a:ea typeface="Times New Roman" panose="02020603050405020304" pitchFamily="18" charset="0"/>
              </a:rPr>
              <a:t>Bacillus fusiformis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и </a:t>
            </a:r>
            <a:r>
              <a:rPr lang="sr-Latn-RS" sz="2200" i="1" dirty="0">
                <a:effectLst/>
                <a:ea typeface="Times New Roman" panose="02020603050405020304" pitchFamily="18" charset="0"/>
              </a:rPr>
              <a:t>Treponema </a:t>
            </a:r>
            <a:r>
              <a:rPr lang="en-US" sz="2200" i="1" dirty="0" err="1">
                <a:effectLst/>
                <a:ea typeface="Times New Roman" panose="02020603050405020304" pitchFamily="18" charset="0"/>
              </a:rPr>
              <a:t>vincentii</a:t>
            </a:r>
            <a:r>
              <a:rPr lang="en-US" sz="2200" i="1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(раније позната као </a:t>
            </a:r>
            <a:r>
              <a:rPr lang="en-US" sz="2200" i="1" dirty="0">
                <a:effectLst/>
                <a:ea typeface="Times New Roman" panose="02020603050405020304" pitchFamily="18" charset="0"/>
              </a:rPr>
              <a:t>Borrelia </a:t>
            </a:r>
            <a:r>
              <a:rPr lang="en-US" sz="2200" i="1" dirty="0" err="1">
                <a:effectLst/>
                <a:ea typeface="Times New Roman" panose="02020603050405020304" pitchFamily="18" charset="0"/>
              </a:rPr>
              <a:t>vincentii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)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Д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енталн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плак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лоша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орална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хигијена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токсична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механичка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оштећења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пушење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алкохо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л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витамински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дефицит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стрес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потхрањеност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имунодефицијенција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сл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болест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почиње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нагло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болом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регији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Јављају се </a:t>
            </a:r>
            <a:r>
              <a:rPr lang="sr-Cyrl-RS" sz="2200" dirty="0">
                <a:ea typeface="Times New Roman" panose="02020603050405020304" pitchFamily="18" charset="0"/>
              </a:rPr>
              <a:t>у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лцерације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прекривене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псеудомембранама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Процес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шири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захвата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остале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делове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гингиве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фебрилност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грозница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болови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хиперсаливација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непријатни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задах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осећај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металног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укуса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устима</a:t>
            </a:r>
            <a:r>
              <a:rPr lang="sr-Cyrl-RS" sz="2200" dirty="0"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крварењ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е</a:t>
            </a:r>
            <a:r>
              <a:rPr lang="sr-Cyrl-RS" sz="2200" dirty="0">
                <a:ea typeface="Times New Roman" panose="02020603050405020304" pitchFamily="18" charset="0"/>
              </a:rPr>
              <a:t>,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отежано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жвакање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гутање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Понекад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оталгија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увећани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лимфни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чворови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врату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антибиотици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лек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избора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пенициллин</a:t>
            </a:r>
            <a:r>
              <a:rPr lang="sr-Cyrl-RS" sz="2200" dirty="0">
                <a:ea typeface="Times New Roman" panose="02020603050405020304" pitchFamily="18" charset="0"/>
              </a:rPr>
              <a:t>,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антисептици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водоник-пероксид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сребронитрат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хлорхексидин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сл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.). </a:t>
            </a:r>
            <a:r>
              <a:rPr lang="sr-Cyrl-RS" sz="2200" dirty="0">
                <a:ea typeface="Times New Roman" panose="02020603050405020304" pitchFamily="18" charset="0"/>
              </a:rPr>
              <a:t>Л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ечење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основног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обољења</a:t>
            </a:r>
            <a:r>
              <a:rPr lang="sr-Cyrl-RS" sz="2200" dirty="0"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потреби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спроводи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интервенција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виду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гингивопластике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9634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renchmouth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309918" y="1500174"/>
            <a:ext cx="5340556" cy="3590290"/>
          </a:xfrm>
        </p:spPr>
      </p:pic>
    </p:spTree>
    <p:extLst>
      <p:ext uri="{BB962C8B-B14F-4D97-AF65-F5344CB8AC3E}">
        <p14:creationId xmlns:p14="http://schemas.microsoft.com/office/powerpoint/2010/main" val="35511429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6A9EBBC8-41EE-0F6B-ABF4-2274D4C67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430" y="695121"/>
            <a:ext cx="8222091" cy="546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949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6778" y="1071546"/>
            <a:ext cx="9385502" cy="2518256"/>
          </a:xfrm>
        </p:spPr>
        <p:txBody>
          <a:bodyPr>
            <a:noAutofit/>
          </a:bodyPr>
          <a:lstStyle/>
          <a:p>
            <a:r>
              <a:rPr lang="fr-FR" sz="5400" dirty="0" err="1"/>
              <a:t>Конгениталне</a:t>
            </a:r>
            <a:r>
              <a:rPr lang="fr-FR" sz="5400" dirty="0"/>
              <a:t> </a:t>
            </a:r>
            <a:r>
              <a:rPr lang="fr-FR" sz="5400" dirty="0" err="1"/>
              <a:t>малформације</a:t>
            </a:r>
            <a:r>
              <a:rPr lang="fr-FR" sz="5400" dirty="0"/>
              <a:t> </a:t>
            </a:r>
            <a:r>
              <a:rPr lang="fr-FR" sz="5400" dirty="0" err="1"/>
              <a:t>лица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7202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314" y="359869"/>
            <a:ext cx="10873946" cy="1143000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chemeClr val="tx1"/>
                </a:solidFill>
              </a:rPr>
              <a:t>ЗАПАЉЕЊ</a:t>
            </a:r>
            <a:r>
              <a:rPr lang="sr-Latn-RS" b="1" dirty="0">
                <a:solidFill>
                  <a:schemeClr val="tx1"/>
                </a:solidFill>
              </a:rPr>
              <a:t>A</a:t>
            </a:r>
            <a:r>
              <a:rPr lang="sr-Cyrl-RS" b="1" dirty="0">
                <a:solidFill>
                  <a:schemeClr val="tx1"/>
                </a:solidFill>
              </a:rPr>
              <a:t> СЛУЗНИЦЕ УСНЕ ДУПЉЕ </a:t>
            </a:r>
            <a:r>
              <a:rPr lang="sr-Cyrl-RS" dirty="0">
                <a:solidFill>
                  <a:srgbClr val="00B050"/>
                </a:solidFill>
              </a:rPr>
              <a:t>(</a:t>
            </a:r>
            <a:r>
              <a:rPr lang="sr-Latn-RS" dirty="0">
                <a:solidFill>
                  <a:srgbClr val="00B050"/>
                </a:solidFill>
              </a:rPr>
              <a:t>Stomatitis</a:t>
            </a:r>
            <a:r>
              <a:rPr lang="sr-Cyrl-RS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1926" y="1791461"/>
            <a:ext cx="7467600" cy="3643338"/>
          </a:xfrm>
        </p:spPr>
        <p:txBody>
          <a:bodyPr>
            <a:normAutofit/>
          </a:bodyPr>
          <a:lstStyle/>
          <a:p>
            <a:r>
              <a:rPr lang="sr-Latn-RS" sz="3200" dirty="0"/>
              <a:t>Stomatitis acuta catarrhalis</a:t>
            </a:r>
          </a:p>
          <a:p>
            <a:r>
              <a:rPr lang="sr-Latn-RS" sz="3200" dirty="0"/>
              <a:t>Stomatitis aphtosa</a:t>
            </a:r>
          </a:p>
          <a:p>
            <a:r>
              <a:rPr lang="en-US" sz="3200" dirty="0"/>
              <a:t>S</a:t>
            </a:r>
            <a:r>
              <a:rPr lang="sr-Latn-RS" sz="3200" dirty="0"/>
              <a:t>tomatitis ulcero-necroticans (Plaut-Vincenti)</a:t>
            </a:r>
          </a:p>
          <a:p>
            <a:r>
              <a:rPr lang="sr-Latn-RS" sz="3200" dirty="0"/>
              <a:t>Stomatitis herpetica</a:t>
            </a:r>
          </a:p>
          <a:p>
            <a:r>
              <a:rPr lang="sr-Latn-RS" sz="3200" dirty="0"/>
              <a:t>Stomatitis micotica (soor)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681096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238" y="562962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Stomatitis acuta catarrhalis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0238" y="1527459"/>
            <a:ext cx="10640355" cy="4683870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нормална бактеријска флора</a:t>
            </a:r>
          </a:p>
          <a:p>
            <a:pPr lvl="1"/>
            <a:r>
              <a:rPr lang="sr-Cyrl-RS" dirty="0"/>
              <a:t>Непосредан повод је микроскопска лезија слузнице</a:t>
            </a:r>
          </a:p>
          <a:p>
            <a:r>
              <a:rPr lang="sr-Cyrl-RS" dirty="0"/>
              <a:t>Дексвамација епитела, црвенило, оток и крварење из десни</a:t>
            </a:r>
          </a:p>
          <a:p>
            <a:pPr lvl="1"/>
            <a:r>
              <a:rPr lang="sr-Cyrl-RS" dirty="0"/>
              <a:t>Увећани и болни лимфни чворови на врату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фебрилност, малаксалост, губитак апетита, болови при исхрани и говору, осећај горког укуса, задах из устију, хиперсаливација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каузална</a:t>
            </a:r>
          </a:p>
          <a:p>
            <a:pPr lvl="1"/>
            <a:r>
              <a:rPr lang="sr-Cyrl-RS" dirty="0"/>
              <a:t>Антибиотици</a:t>
            </a:r>
          </a:p>
          <a:p>
            <a:pPr lvl="1"/>
            <a:r>
              <a:rPr lang="sr-Cyrl-RS" dirty="0"/>
              <a:t>Локално туширање промена и испирање антисептичким растворима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8374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789" y="282875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Stomatitis aphtosa</a:t>
            </a:r>
            <a:r>
              <a:rPr lang="sr-Cyrl-RS" b="1" dirty="0">
                <a:solidFill>
                  <a:srgbClr val="00B050"/>
                </a:solidFill>
              </a:rPr>
              <a:t> - Афте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03869" y="1214422"/>
            <a:ext cx="10338487" cy="4873752"/>
          </a:xfrm>
        </p:spPr>
        <p:txBody>
          <a:bodyPr>
            <a:normAutofit fontScale="92500" lnSpcReduction="10000"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непозната</a:t>
            </a:r>
          </a:p>
          <a:p>
            <a:pPr lvl="1"/>
            <a:r>
              <a:rPr lang="sr-Cyrl-RS" dirty="0"/>
              <a:t>Важну улогу играју вируси, алергија и неуровегетативна дистонија</a:t>
            </a:r>
          </a:p>
          <a:p>
            <a:r>
              <a:rPr lang="sr-Cyrl-RS" dirty="0"/>
              <a:t>Чешће је код жена, непосредно пред менструацију</a:t>
            </a:r>
          </a:p>
          <a:p>
            <a:r>
              <a:rPr lang="sr-Cyrl-RS" dirty="0"/>
              <a:t>Карактерише се рецидивима и ремисијама</a:t>
            </a:r>
          </a:p>
          <a:p>
            <a:r>
              <a:rPr lang="sr-Cyrl-RS" dirty="0"/>
              <a:t>Локализује се на врху језика, слузници усне дупље и на тврдом непцу у виду болних улкуса (1-10мм)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фебрилност, грозница, осећај печења, бол, хиперсаливација, немогућност гутања, отежан говор, увећани и болни лимфни чворови на врату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локално туширање метиленским плавим, сребронитратом, те испирање усне дупље дезинфекцијским средствима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073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phthe_Unterlipp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24232" y="785795"/>
            <a:ext cx="5004656" cy="4873625"/>
          </a:xfrm>
        </p:spPr>
      </p:pic>
    </p:spTree>
    <p:extLst>
      <p:ext uri="{BB962C8B-B14F-4D97-AF65-F5344CB8AC3E}">
        <p14:creationId xmlns:p14="http://schemas.microsoft.com/office/powerpoint/2010/main" val="24193949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100000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5863" b="6188"/>
          <a:stretch>
            <a:fillRect/>
          </a:stretch>
        </p:blipFill>
        <p:spPr>
          <a:xfrm>
            <a:off x="2738414" y="1142984"/>
            <a:ext cx="6463966" cy="4286280"/>
          </a:xfrm>
        </p:spPr>
      </p:pic>
    </p:spTree>
    <p:extLst>
      <p:ext uri="{BB962C8B-B14F-4D97-AF65-F5344CB8AC3E}">
        <p14:creationId xmlns:p14="http://schemas.microsoft.com/office/powerpoint/2010/main" val="14244819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tarke_Aphthe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738415" y="785795"/>
            <a:ext cx="6498167" cy="4873625"/>
          </a:xfrm>
        </p:spPr>
      </p:pic>
    </p:spTree>
    <p:extLst>
      <p:ext uri="{BB962C8B-B14F-4D97-AF65-F5344CB8AC3E}">
        <p14:creationId xmlns:p14="http://schemas.microsoft.com/office/powerpoint/2010/main" val="3400829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810" y="628865"/>
            <a:ext cx="7467600" cy="654032"/>
          </a:xfrm>
        </p:spPr>
        <p:txBody>
          <a:bodyPr>
            <a:normAutofit fontScale="90000"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Stomatitis herpetica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59027" y="1571352"/>
            <a:ext cx="10511481" cy="4351654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вирус херпес симплекс</a:t>
            </a:r>
          </a:p>
          <a:p>
            <a:pPr lvl="1"/>
            <a:r>
              <a:rPr lang="sr-Cyrl-RS" sz="2200" dirty="0"/>
              <a:t>Обољење је локална манифестација опште виремије</a:t>
            </a:r>
          </a:p>
          <a:p>
            <a:pPr lvl="1"/>
            <a:r>
              <a:rPr lang="sr-Cyrl-RS" sz="2200" dirty="0"/>
              <a:t>Најчешће обољевају деца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малаксалост, фебрилност, пролив, повраћање, везикуле од којих касније настају јако болни улкуси који могу да захвате целу усну дупљу, хиперсаливација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локална </a:t>
            </a:r>
          </a:p>
          <a:p>
            <a:pPr lvl="1"/>
            <a:r>
              <a:rPr lang="sr-Cyrl-RS" sz="2200" dirty="0"/>
              <a:t>Туширање водоник-пероксидом и калијум хиперманганом</a:t>
            </a:r>
          </a:p>
          <a:p>
            <a:pPr lvl="1"/>
            <a:r>
              <a:rPr lang="sr-Cyrl-RS" sz="2200" dirty="0"/>
              <a:t>Витамини Ц и Б</a:t>
            </a:r>
          </a:p>
          <a:p>
            <a:pPr lvl="1"/>
            <a:r>
              <a:rPr lang="sr-Cyrl-RS" sz="2200" dirty="0"/>
              <a:t>Понекад антибиотици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95733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080102-stomatitis-palate_small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6124" b="9120"/>
          <a:stretch>
            <a:fillRect/>
          </a:stretch>
        </p:blipFill>
        <p:spPr>
          <a:xfrm>
            <a:off x="3381357" y="1500174"/>
            <a:ext cx="5371081" cy="3643338"/>
          </a:xfrm>
        </p:spPr>
      </p:pic>
    </p:spTree>
    <p:extLst>
      <p:ext uri="{BB962C8B-B14F-4D97-AF65-F5344CB8AC3E}">
        <p14:creationId xmlns:p14="http://schemas.microsoft.com/office/powerpoint/2010/main" val="15215013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002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667109" y="1500175"/>
            <a:ext cx="4610115" cy="3326831"/>
          </a:xfrm>
        </p:spPr>
      </p:pic>
    </p:spTree>
    <p:extLst>
      <p:ext uri="{BB962C8B-B14F-4D97-AF65-F5344CB8AC3E}">
        <p14:creationId xmlns:p14="http://schemas.microsoft.com/office/powerpoint/2010/main" val="26322506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806" y="546486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Stomatitis micotica (soor)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8455" y="1585125"/>
            <a:ext cx="10717427" cy="4288454"/>
          </a:xfrm>
        </p:spPr>
        <p:txBody>
          <a:bodyPr/>
          <a:lstStyle/>
          <a:p>
            <a:r>
              <a:rPr lang="sr-Cyrl-RS" b="1" dirty="0">
                <a:solidFill>
                  <a:srgbClr val="FF6600"/>
                </a:solidFill>
              </a:rPr>
              <a:t>Етилогија</a:t>
            </a:r>
            <a:r>
              <a:rPr lang="sr-Cyrl-RS" dirty="0"/>
              <a:t> – Кандида албиканс (</a:t>
            </a:r>
            <a:r>
              <a:rPr lang="sr-Latn-RS" dirty="0">
                <a:solidFill>
                  <a:srgbClr val="00B050"/>
                </a:solidFill>
              </a:rPr>
              <a:t>Candida albicans</a:t>
            </a:r>
            <a:r>
              <a:rPr lang="sr-Cyrl-RS" dirty="0"/>
              <a:t>)</a:t>
            </a:r>
          </a:p>
          <a:p>
            <a:pPr lvl="1"/>
            <a:r>
              <a:rPr lang="sr-Cyrl-RS" sz="2200" dirty="0"/>
              <a:t>Јавља се код недоношчади, подхрањене деце, тешких хроничних болесника и у току неконтролисане употребе АБ широког спектра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сувоћа и печење у устима, задах</a:t>
            </a:r>
          </a:p>
          <a:p>
            <a:pPr lvl="1"/>
            <a:r>
              <a:rPr lang="sr-Cyrl-RS" sz="2200" dirty="0"/>
              <a:t>Усна дупља је посута беличасто-мрким наслагама у виду плажа, које могу да се прошире на језик, тонзиле, фаринкс и ларинкс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Дијагноза</a:t>
            </a:r>
            <a:r>
              <a:rPr lang="sr-Cyrl-RS" dirty="0"/>
              <a:t> – брис на гљивице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лечење основног обољења</a:t>
            </a:r>
          </a:p>
          <a:p>
            <a:pPr lvl="1"/>
            <a:r>
              <a:rPr lang="sr-Cyrl-RS" sz="2200" dirty="0"/>
              <a:t>Локално – антимикотична средства и испирање и скидање наслага содом бикарбоном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5488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b="1" dirty="0">
                <a:solidFill>
                  <a:schemeClr val="tx1"/>
                </a:solidFill>
              </a:rPr>
              <a:t>РАСЦЕП НЕПЦА </a:t>
            </a:r>
            <a:r>
              <a:rPr lang="sr-Cyrl-CS" dirty="0">
                <a:solidFill>
                  <a:srgbClr val="00B050"/>
                </a:solidFill>
              </a:rPr>
              <a:t>(</a:t>
            </a:r>
            <a:r>
              <a:rPr lang="x-none">
                <a:solidFill>
                  <a:srgbClr val="00B050"/>
                </a:solidFill>
                <a:cs typeface="Times New Roman" pitchFamily="18" charset="0"/>
              </a:rPr>
              <a:t>Chelio-gnato-palato-schisis</a:t>
            </a:r>
            <a:r>
              <a:rPr lang="sr-Cyrl-CS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78011" y="1600200"/>
            <a:ext cx="10486767" cy="4873752"/>
          </a:xfrm>
        </p:spPr>
        <p:txBody>
          <a:bodyPr>
            <a:normAutofit/>
          </a:bodyPr>
          <a:lstStyle/>
          <a:p>
            <a:r>
              <a:rPr lang="sr-Cyrl-CS" b="1" dirty="0">
                <a:solidFill>
                  <a:srgbClr val="FF6600"/>
                </a:solidFill>
              </a:rPr>
              <a:t>Дефиниција</a:t>
            </a:r>
            <a:r>
              <a:rPr lang="sr-Cyrl-CS" dirty="0"/>
              <a:t>: то је урођени расцепи уснице, тврдог и меког непца.</a:t>
            </a:r>
          </a:p>
          <a:p>
            <a:pPr lvl="1"/>
            <a:r>
              <a:rPr lang="sr-Cyrl-CS" dirty="0"/>
              <a:t>До расцепа долази због поремећаја ембрионалног развоја у току прва три месеца трудноће.</a:t>
            </a:r>
          </a:p>
          <a:p>
            <a:r>
              <a:rPr lang="sr-Cyrl-CS" b="1" dirty="0">
                <a:solidFill>
                  <a:srgbClr val="FF6600"/>
                </a:solidFill>
              </a:rPr>
              <a:t>Етиологија</a:t>
            </a:r>
            <a:r>
              <a:rPr lang="sr-Cyrl-CS" dirty="0"/>
              <a:t>: </a:t>
            </a:r>
          </a:p>
          <a:p>
            <a:pPr lvl="1"/>
            <a:r>
              <a:rPr lang="sr-Cyrl-CS" b="1" dirty="0">
                <a:solidFill>
                  <a:srgbClr val="00B050"/>
                </a:solidFill>
              </a:rPr>
              <a:t>Ендогени</a:t>
            </a:r>
            <a:r>
              <a:rPr lang="sr-Cyrl-CS" dirty="0"/>
              <a:t>: мутације гена и хромозомске аберације</a:t>
            </a:r>
          </a:p>
          <a:p>
            <a:pPr lvl="1"/>
            <a:r>
              <a:rPr lang="sr-Cyrl-CS" b="1" dirty="0">
                <a:solidFill>
                  <a:srgbClr val="00B050"/>
                </a:solidFill>
              </a:rPr>
              <a:t>Егзогени</a:t>
            </a:r>
            <a:r>
              <a:rPr lang="sr-Cyrl-CS" dirty="0"/>
              <a:t>: рубеола, грип, паротитис, депресија, хипоксија, малнутриција, цитостатици, зрачна терапија, кортикостероиди</a:t>
            </a:r>
          </a:p>
          <a:p>
            <a:r>
              <a:rPr lang="sr-Cyrl-CS" b="1" dirty="0">
                <a:solidFill>
                  <a:srgbClr val="FF6600"/>
                </a:solidFill>
              </a:rPr>
              <a:t>Подела</a:t>
            </a:r>
            <a:r>
              <a:rPr lang="sr-Cyrl-CS" dirty="0"/>
              <a:t>:</a:t>
            </a:r>
          </a:p>
          <a:p>
            <a:pPr lvl="1"/>
            <a:r>
              <a:rPr lang="sr-Cyrl-CS" dirty="0"/>
              <a:t>Расцепи примарног палатума</a:t>
            </a:r>
          </a:p>
          <a:p>
            <a:pPr lvl="1"/>
            <a:r>
              <a:rPr lang="sr-Cyrl-CS" dirty="0"/>
              <a:t>Расцепи секундарног палатума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2691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ndidiasisFromCDCinJPEG03-18-0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95604" y="1285860"/>
            <a:ext cx="5373624" cy="3596640"/>
          </a:xfrm>
        </p:spPr>
      </p:pic>
    </p:spTree>
    <p:extLst>
      <p:ext uri="{BB962C8B-B14F-4D97-AF65-F5344CB8AC3E}">
        <p14:creationId xmlns:p14="http://schemas.microsoft.com/office/powerpoint/2010/main" val="12047600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al_thrush_Aphthae_Candida_albicans._PHIL_1217_lor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8481" y="1428736"/>
            <a:ext cx="5399361" cy="3643338"/>
          </a:xfrm>
        </p:spPr>
      </p:pic>
    </p:spTree>
    <p:extLst>
      <p:ext uri="{BB962C8B-B14F-4D97-AF65-F5344CB8AC3E}">
        <p14:creationId xmlns:p14="http://schemas.microsoft.com/office/powerpoint/2010/main" val="4857447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8184" y="928670"/>
            <a:ext cx="7815372" cy="2349989"/>
          </a:xfrm>
        </p:spPr>
        <p:txBody>
          <a:bodyPr>
            <a:noAutofit/>
          </a:bodyPr>
          <a:lstStyle/>
          <a:p>
            <a:r>
              <a:rPr lang="sr-Cyrl-CS" b="1" dirty="0">
                <a:solidFill>
                  <a:schemeClr val="accent1">
                    <a:lumMod val="75000"/>
                  </a:schemeClr>
                </a:solidFill>
              </a:rPr>
              <a:t>Обољења језика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5726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957" y="249924"/>
            <a:ext cx="9980140" cy="1143000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chemeClr val="tx1"/>
                </a:solidFill>
              </a:rPr>
              <a:t>ЗАПАЉЕНСКА ОБОЉЕЊА ЈЕЗИКА </a:t>
            </a:r>
            <a:r>
              <a:rPr lang="sr-Cyrl-RS" dirty="0">
                <a:solidFill>
                  <a:srgbClr val="00B050"/>
                </a:solidFill>
              </a:rPr>
              <a:t>(</a:t>
            </a:r>
            <a:r>
              <a:rPr lang="sr-Latn-RS" dirty="0">
                <a:solidFill>
                  <a:srgbClr val="00B050"/>
                </a:solidFill>
              </a:rPr>
              <a:t>Glossitis</a:t>
            </a:r>
            <a:r>
              <a:rPr lang="sr-Cyrl-RS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44378" y="1468395"/>
            <a:ext cx="7467600" cy="4487562"/>
          </a:xfrm>
        </p:spPr>
        <p:txBody>
          <a:bodyPr>
            <a:normAutofit lnSpcReduction="10000"/>
          </a:bodyPr>
          <a:lstStyle/>
          <a:p>
            <a:r>
              <a:rPr lang="sr-Latn-RS" sz="3200" dirty="0"/>
              <a:t>Lingua plicata</a:t>
            </a:r>
          </a:p>
          <a:p>
            <a:r>
              <a:rPr lang="sr-Latn-RS" sz="3200" dirty="0"/>
              <a:t>Lingua geografica</a:t>
            </a:r>
          </a:p>
          <a:p>
            <a:r>
              <a:rPr lang="sr-Latn-RS" sz="3200" dirty="0"/>
              <a:t>Papillitis</a:t>
            </a:r>
          </a:p>
          <a:p>
            <a:r>
              <a:rPr lang="sr-Latn-RS" sz="3200" dirty="0"/>
              <a:t>Lingua nigra</a:t>
            </a:r>
          </a:p>
          <a:p>
            <a:r>
              <a:rPr lang="sr-Latn-RS" sz="3200" dirty="0"/>
              <a:t>Glossitis Hunteri</a:t>
            </a:r>
          </a:p>
          <a:p>
            <a:r>
              <a:rPr lang="sr-Latn-RS" sz="3200" dirty="0"/>
              <a:t>Glossitis phlegmonosa</a:t>
            </a:r>
          </a:p>
          <a:p>
            <a:r>
              <a:rPr lang="sr-Latn-RS" sz="3200" dirty="0"/>
              <a:t>Glossitis speciphica</a:t>
            </a:r>
            <a:endParaRPr lang="sr-Cyrl-RS" sz="3200" dirty="0"/>
          </a:p>
          <a:p>
            <a:r>
              <a:rPr lang="sr-Latn-RS" sz="3200" dirty="0"/>
              <a:t>Glossitis micotica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611704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854" y="472346"/>
            <a:ext cx="7467600" cy="796908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Lingua plicata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6649" y="1815915"/>
            <a:ext cx="10725665" cy="3818767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јавља се у склопу или као последица : анемије, дијабетеса, акромегалије, дефицита Б витамна 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клинички се манифестује симетричним браздама по целој површини језика</a:t>
            </a:r>
          </a:p>
          <a:p>
            <a:pPr lvl="1"/>
            <a:r>
              <a:rPr lang="sr-Cyrl-RS" sz="2200" dirty="0"/>
              <a:t>Бразде се временом продубљују, долази до застоја хране у њима и секундарног запаљења (језик је отечен, црвен и болан)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отклањање узрока основног обољења</a:t>
            </a:r>
          </a:p>
          <a:p>
            <a:pPr lvl="1"/>
            <a:r>
              <a:rPr lang="sr-Cyrl-RS" sz="2200" dirty="0"/>
              <a:t>Локално – хигијена усне дупље после сваког узимања хране, како не би дошло до секундарног запаљења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685751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ikat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381356" y="1142984"/>
            <a:ext cx="5357850" cy="4225739"/>
          </a:xfrm>
        </p:spPr>
      </p:pic>
    </p:spTree>
    <p:extLst>
      <p:ext uri="{BB962C8B-B14F-4D97-AF65-F5344CB8AC3E}">
        <p14:creationId xmlns:p14="http://schemas.microsoft.com/office/powerpoint/2010/main" val="1295559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ikata 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24233" y="1071547"/>
            <a:ext cx="4916739" cy="4225957"/>
          </a:xfrm>
        </p:spPr>
      </p:pic>
    </p:spTree>
    <p:extLst>
      <p:ext uri="{BB962C8B-B14F-4D97-AF65-F5344CB8AC3E}">
        <p14:creationId xmlns:p14="http://schemas.microsoft.com/office/powerpoint/2010/main" val="34417050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ikata 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738546" y="785795"/>
            <a:ext cx="4218732" cy="4873625"/>
          </a:xfrm>
        </p:spPr>
      </p:pic>
    </p:spTree>
    <p:extLst>
      <p:ext uri="{BB962C8B-B14F-4D97-AF65-F5344CB8AC3E}">
        <p14:creationId xmlns:p14="http://schemas.microsoft.com/office/powerpoint/2010/main" val="2618849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Lingua geografica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63827" y="1785926"/>
            <a:ext cx="10552670" cy="4043378"/>
          </a:xfrm>
        </p:spPr>
        <p:txBody>
          <a:bodyPr>
            <a:normAutofit/>
          </a:bodyPr>
          <a:lstStyle/>
          <a:p>
            <a:r>
              <a:rPr lang="sr-Cyrl-RS" dirty="0"/>
              <a:t>Најчешће код деце од 1 – 4 године, ретко кад код одраслих</a:t>
            </a:r>
          </a:p>
          <a:p>
            <a:r>
              <a:rPr lang="sr-Cyrl-RS" dirty="0"/>
              <a:t>Одликује се површним десквамираним плажама на горњој површини и ивицама језика, које подсећају на географску карту</a:t>
            </a:r>
          </a:p>
          <a:p>
            <a:r>
              <a:rPr lang="sr-Cyrl-RS" dirty="0"/>
              <a:t>Плаже су кружне, црвене боје </a:t>
            </a:r>
          </a:p>
          <a:p>
            <a:r>
              <a:rPr lang="sr-Cyrl-RS" dirty="0"/>
              <a:t>Спонтано исчезавају без икаквог лечења</a:t>
            </a:r>
          </a:p>
          <a:p>
            <a:r>
              <a:rPr lang="sr-Cyrl-RS" dirty="0"/>
              <a:t>Има тенденцију рецидивирања, након неколико година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1979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eographic_Tongu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452794" y="1214422"/>
            <a:ext cx="5357850" cy="4018388"/>
          </a:xfrm>
        </p:spPr>
      </p:pic>
    </p:spTree>
    <p:extLst>
      <p:ext uri="{BB962C8B-B14F-4D97-AF65-F5344CB8AC3E}">
        <p14:creationId xmlns:p14="http://schemas.microsoft.com/office/powerpoint/2010/main" val="101469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30875" y="1071546"/>
            <a:ext cx="10799805" cy="4873752"/>
          </a:xfrm>
        </p:spPr>
        <p:txBody>
          <a:bodyPr>
            <a:normAutofit/>
          </a:bodyPr>
          <a:lstStyle/>
          <a:p>
            <a:r>
              <a:rPr lang="sr-Cyrl-CS" b="1" dirty="0">
                <a:solidFill>
                  <a:srgbClr val="00B050"/>
                </a:solidFill>
                <a:latin typeface="+mj-lt"/>
              </a:rPr>
              <a:t>Примарни</a:t>
            </a:r>
            <a:r>
              <a:rPr lang="sr-Cyrl-CS" dirty="0">
                <a:latin typeface="+mj-lt"/>
              </a:rPr>
              <a:t> палатум: усница, премаксила и предњи део септума</a:t>
            </a:r>
          </a:p>
          <a:p>
            <a:pPr lvl="1"/>
            <a:r>
              <a:rPr lang="sr-Cyrl-CS" dirty="0">
                <a:latin typeface="+mj-lt"/>
              </a:rPr>
              <a:t>Расцеп усне (</a:t>
            </a:r>
            <a:r>
              <a:rPr lang="en-US" dirty="0" err="1">
                <a:solidFill>
                  <a:srgbClr val="C00000"/>
                </a:solidFill>
                <a:latin typeface="+mj-lt"/>
                <a:cs typeface="Times New Roman" charset="0"/>
              </a:rPr>
              <a:t>chelioschisis</a:t>
            </a:r>
            <a:r>
              <a:rPr lang="sr-Cyrl-CS" dirty="0">
                <a:latin typeface="+mj-lt"/>
              </a:rPr>
              <a:t>)</a:t>
            </a:r>
          </a:p>
          <a:p>
            <a:pPr lvl="1"/>
            <a:r>
              <a:rPr lang="sr-Cyrl-CS" dirty="0">
                <a:latin typeface="+mj-lt"/>
              </a:rPr>
              <a:t>Расцеп алвеоларног наставка (</a:t>
            </a:r>
            <a:r>
              <a:rPr lang="en-US" dirty="0" err="1">
                <a:solidFill>
                  <a:srgbClr val="C00000"/>
                </a:solidFill>
                <a:latin typeface="+mj-lt"/>
                <a:cs typeface="Times New Roman" charset="0"/>
              </a:rPr>
              <a:t>gnatoschisis</a:t>
            </a:r>
            <a:r>
              <a:rPr lang="sr-Cyrl-CS" dirty="0">
                <a:latin typeface="+mj-lt"/>
              </a:rPr>
              <a:t>)</a:t>
            </a:r>
          </a:p>
          <a:p>
            <a:endParaRPr lang="sr-Cyrl-CS" dirty="0">
              <a:latin typeface="+mj-lt"/>
            </a:endParaRPr>
          </a:p>
          <a:p>
            <a:r>
              <a:rPr lang="sr-Cyrl-CS" b="1" dirty="0">
                <a:solidFill>
                  <a:srgbClr val="00B050"/>
                </a:solidFill>
                <a:latin typeface="+mj-lt"/>
              </a:rPr>
              <a:t>Секундарни</a:t>
            </a:r>
            <a:r>
              <a:rPr lang="sr-Cyrl-CS" dirty="0">
                <a:latin typeface="+mj-lt"/>
              </a:rPr>
              <a:t> палатум: тврдо и меко непце</a:t>
            </a:r>
          </a:p>
          <a:p>
            <a:pPr lvl="1"/>
            <a:r>
              <a:rPr lang="sr-Cyrl-CS" dirty="0">
                <a:latin typeface="+mj-lt"/>
              </a:rPr>
              <a:t>Расцеп тврдог непца (</a:t>
            </a:r>
            <a:r>
              <a:rPr lang="en-US" dirty="0" err="1">
                <a:solidFill>
                  <a:srgbClr val="C00000"/>
                </a:solidFill>
                <a:latin typeface="+mj-lt"/>
                <a:cs typeface="Times New Roman" charset="0"/>
              </a:rPr>
              <a:t>palatoschisis</a:t>
            </a:r>
            <a:r>
              <a:rPr lang="sr-Cyrl-CS" dirty="0">
                <a:latin typeface="+mj-lt"/>
              </a:rPr>
              <a:t>)</a:t>
            </a:r>
          </a:p>
          <a:p>
            <a:pPr lvl="1"/>
            <a:r>
              <a:rPr lang="sr-Cyrl-CS" dirty="0">
                <a:latin typeface="+mj-lt"/>
              </a:rPr>
              <a:t>Расцеп меког непца (</a:t>
            </a:r>
            <a:r>
              <a:rPr lang="en-US" dirty="0" err="1">
                <a:solidFill>
                  <a:srgbClr val="C00000"/>
                </a:solidFill>
                <a:latin typeface="+mj-lt"/>
                <a:cs typeface="Times New Roman" charset="0"/>
              </a:rPr>
              <a:t>veloschisis</a:t>
            </a:r>
            <a:r>
              <a:rPr lang="sr-Cyrl-CS" dirty="0">
                <a:latin typeface="+mj-lt"/>
              </a:rPr>
              <a:t>)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70397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eographic_tongue_1-533x397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24233" y="1285861"/>
            <a:ext cx="5076825" cy="3781425"/>
          </a:xfrm>
        </p:spPr>
      </p:pic>
    </p:spTree>
    <p:extLst>
      <p:ext uri="{BB962C8B-B14F-4D97-AF65-F5344CB8AC3E}">
        <p14:creationId xmlns:p14="http://schemas.microsoft.com/office/powerpoint/2010/main" val="5562499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lingua-bianc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238348" y="1571612"/>
            <a:ext cx="3469480" cy="3952572"/>
          </a:xfrm>
          <a:ln>
            <a:solidFill>
              <a:schemeClr val="accent1"/>
            </a:solidFill>
          </a:ln>
        </p:spPr>
      </p:pic>
      <p:pic>
        <p:nvPicPr>
          <p:cNvPr id="6" name="Content Placeholder 5" descr="Lingva geografika.jpe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l="9260" t="2500" r="3486" b="3750"/>
          <a:stretch>
            <a:fillRect/>
          </a:stretch>
        </p:blipFill>
        <p:spPr>
          <a:xfrm>
            <a:off x="6238876" y="1559188"/>
            <a:ext cx="3357586" cy="3941514"/>
          </a:xfr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022411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319" y="538249"/>
            <a:ext cx="7467600" cy="1011222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Papillitis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21492" y="1912197"/>
            <a:ext cx="10264346" cy="3757626"/>
          </a:xfrm>
        </p:spPr>
        <p:txBody>
          <a:bodyPr>
            <a:normAutofit/>
          </a:bodyPr>
          <a:lstStyle/>
          <a:p>
            <a:r>
              <a:rPr lang="sr-Cyrl-RS" dirty="0"/>
              <a:t>Последица је неадекватне протезе или болесних зуба</a:t>
            </a:r>
          </a:p>
          <a:p>
            <a:r>
              <a:rPr lang="sr-Cyrl-RS" dirty="0"/>
              <a:t>Хиперпластично обољење листастих папила</a:t>
            </a:r>
          </a:p>
          <a:p>
            <a:r>
              <a:rPr lang="sr-Cyrl-RS" dirty="0"/>
              <a:t>Најчешће се манифестује на ивицама језика</a:t>
            </a:r>
          </a:p>
          <a:p>
            <a:r>
              <a:rPr lang="sr-Cyrl-RS" dirty="0"/>
              <a:t>Изгледају као брадавице тамно-црвене боје које проминирају изнад површине, са улцерацијама које су болне</a:t>
            </a:r>
          </a:p>
          <a:p>
            <a:r>
              <a:rPr lang="sr-Cyrl-RS" dirty="0"/>
              <a:t>Лечење је каузално уз туширање промена на језику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7578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275" y="488821"/>
            <a:ext cx="7467600" cy="939784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Lingua nigra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55589" y="1600200"/>
            <a:ext cx="10618573" cy="4329130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Етилогија</a:t>
            </a:r>
            <a:r>
              <a:rPr lang="sr-Cyrl-RS" dirty="0"/>
              <a:t> – непозната</a:t>
            </a:r>
          </a:p>
          <a:p>
            <a:r>
              <a:rPr lang="sr-Cyrl-RS" dirty="0"/>
              <a:t>Представља хипертрофију филиформних папила</a:t>
            </a:r>
          </a:p>
          <a:p>
            <a:r>
              <a:rPr lang="sr-Cyrl-RS" dirty="0"/>
              <a:t>Манифестује се у две форме:</a:t>
            </a:r>
          </a:p>
          <a:p>
            <a:pPr lvl="1"/>
            <a:r>
              <a:rPr lang="sr-Cyrl-RS" dirty="0"/>
              <a:t>дифузно</a:t>
            </a:r>
          </a:p>
          <a:p>
            <a:pPr lvl="1"/>
            <a:r>
              <a:rPr lang="sr-Cyrl-RS" dirty="0"/>
              <a:t>изоловано</a:t>
            </a:r>
          </a:p>
          <a:p>
            <a:r>
              <a:rPr lang="sr-Cyrl-RS" dirty="0"/>
              <a:t>Папиле су црне боје и најчешће захватају горњу површину језика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механичко одстрањење наслага, туширање са водоник-пероксидом или содом бикарбоном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93099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rna 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09786" y="1500174"/>
            <a:ext cx="3786214" cy="3786214"/>
          </a:xfrm>
          <a:ln>
            <a:solidFill>
              <a:schemeClr val="accent1"/>
            </a:solidFill>
          </a:ln>
        </p:spPr>
      </p:pic>
      <p:pic>
        <p:nvPicPr>
          <p:cNvPr id="7" name="Content Placeholder 5" descr="Linva nigr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066" y="1500174"/>
            <a:ext cx="2857520" cy="38100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789718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rn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95472" y="1428736"/>
            <a:ext cx="3571900" cy="3571900"/>
          </a:xfrm>
          <a:ln>
            <a:solidFill>
              <a:schemeClr val="accent1"/>
            </a:solidFill>
          </a:ln>
        </p:spPr>
      </p:pic>
      <p:pic>
        <p:nvPicPr>
          <p:cNvPr id="7" name="Content Placeholder 5" descr="crna 2.jpg"/>
          <p:cNvPicPr>
            <a:picLocks noChangeAspect="1"/>
          </p:cNvPicPr>
          <p:nvPr/>
        </p:nvPicPr>
        <p:blipFill>
          <a:blip r:embed="rId3"/>
          <a:srcRect l="16476" r="14072"/>
          <a:stretch>
            <a:fillRect/>
          </a:stretch>
        </p:blipFill>
        <p:spPr>
          <a:xfrm>
            <a:off x="5881686" y="1428736"/>
            <a:ext cx="3917118" cy="35719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608969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519" y="818336"/>
            <a:ext cx="7467600" cy="1011222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Glossitis Hunteri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5546" y="2242751"/>
            <a:ext cx="10511481" cy="3144795"/>
          </a:xfrm>
        </p:spPr>
        <p:txBody>
          <a:bodyPr/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последица хиповитаминозе витамина Б12</a:t>
            </a:r>
          </a:p>
          <a:p>
            <a:r>
              <a:rPr lang="sr-Cyrl-RS" dirty="0"/>
              <a:t>Манифестује се атрофијом слузнице врха и ивица језика</a:t>
            </a:r>
          </a:p>
          <a:p>
            <a:pPr lvl="1"/>
            <a:r>
              <a:rPr lang="sr-Cyrl-RS" dirty="0"/>
              <a:t>У почетку промене су овалне, појединачне, касније прелазе и на остале делове усне дупље</a:t>
            </a:r>
          </a:p>
          <a:p>
            <a:pPr lvl="1"/>
            <a:r>
              <a:rPr lang="sr-Cyrl-RS" dirty="0"/>
              <a:t>Промене су светло-црвене боје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као код пернициозне анемије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84732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287" y="744194"/>
            <a:ext cx="7467600" cy="725470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Glossitis phlegmonosa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5503" y="1928411"/>
            <a:ext cx="10873946" cy="3698032"/>
          </a:xfrm>
        </p:spPr>
        <p:txBody>
          <a:bodyPr/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механичка повреда код забоденог страног тела, угриза, кариозних зуба или после гнојних запаљења пљувачних жлезда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Симптоми</a:t>
            </a:r>
            <a:r>
              <a:rPr lang="sr-Cyrl-RS" dirty="0"/>
              <a:t> – фебрилност, болови при говору, отежано гутање, хиперсаливација</a:t>
            </a:r>
          </a:p>
          <a:p>
            <a:pPr lvl="1"/>
            <a:r>
              <a:rPr lang="sr-Cyrl-RS" dirty="0"/>
              <a:t>У почетку ограничен, а касније дифузан оток језика, који је болан и црвен, са ограниченом покретљивошћу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антибиотици </a:t>
            </a:r>
          </a:p>
          <a:p>
            <a:pPr lvl="1"/>
            <a:r>
              <a:rPr lang="sr-Cyrl-RS" dirty="0"/>
              <a:t>Уколико је створен апсцес – инцизија и дренажа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87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4995" y="554725"/>
            <a:ext cx="7467600" cy="796908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Glossitis speciphica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57880" y="1692347"/>
            <a:ext cx="10906897" cy="4329130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6600"/>
                </a:solidFill>
              </a:rPr>
              <a:t>Етиологија</a:t>
            </a:r>
            <a:r>
              <a:rPr lang="sr-Cyrl-RS" dirty="0"/>
              <a:t> – разни сојеви микобактерија, а обично Микобактеријум туберкулозе (</a:t>
            </a:r>
            <a:r>
              <a:rPr lang="sr-Latn-RS" dirty="0">
                <a:solidFill>
                  <a:srgbClr val="00B050"/>
                </a:solidFill>
              </a:rPr>
              <a:t>Mycobacterium tuberculosis</a:t>
            </a:r>
            <a:r>
              <a:rPr lang="sr-Cyrl-RS" dirty="0"/>
              <a:t>), као и изазивач сифилиса (</a:t>
            </a:r>
            <a:r>
              <a:rPr lang="sr-Latn-RS" dirty="0"/>
              <a:t>lues</a:t>
            </a:r>
            <a:r>
              <a:rPr lang="sr-Cyrl-RS" dirty="0"/>
              <a:t>)</a:t>
            </a:r>
            <a:r>
              <a:rPr lang="sr-Latn-RS" dirty="0"/>
              <a:t>,</a:t>
            </a:r>
            <a:r>
              <a:rPr lang="sr-Cyrl-RS" dirty="0"/>
              <a:t> бактерија спирохета (</a:t>
            </a:r>
            <a:r>
              <a:rPr lang="sr-Latn-RS" dirty="0">
                <a:solidFill>
                  <a:srgbClr val="00B050"/>
                </a:solidFill>
              </a:rPr>
              <a:t>Treponema palidum</a:t>
            </a:r>
            <a:r>
              <a:rPr lang="sr-Cyrl-RS" dirty="0"/>
              <a:t>)</a:t>
            </a:r>
          </a:p>
          <a:p>
            <a:pPr lvl="1"/>
            <a:r>
              <a:rPr lang="sr-Cyrl-RS" sz="2200" dirty="0"/>
              <a:t>Данас је изузетно ретко обољење</a:t>
            </a:r>
          </a:p>
          <a:p>
            <a:r>
              <a:rPr lang="sr-Cyrl-RS" dirty="0"/>
              <a:t>Туберкулозно запаљење се јавља у два облика :</a:t>
            </a:r>
          </a:p>
          <a:p>
            <a:pPr lvl="1"/>
            <a:r>
              <a:rPr lang="sr-Cyrl-RS" dirty="0"/>
              <a:t>Примарни</a:t>
            </a:r>
          </a:p>
          <a:p>
            <a:pPr lvl="1"/>
            <a:r>
              <a:rPr lang="sr-Cyrl-RS" dirty="0"/>
              <a:t>Секундарни</a:t>
            </a:r>
          </a:p>
          <a:p>
            <a:r>
              <a:rPr lang="sr-Cyrl-RS" dirty="0"/>
              <a:t>Луетични глоситис се јавља у сва 3 стадијума</a:t>
            </a:r>
          </a:p>
          <a:p>
            <a:r>
              <a:rPr lang="sr-Cyrl-RS" b="1" dirty="0">
                <a:solidFill>
                  <a:srgbClr val="FF6600"/>
                </a:solidFill>
              </a:rPr>
              <a:t>Терапија</a:t>
            </a:r>
            <a:r>
              <a:rPr lang="sr-Cyrl-RS" dirty="0"/>
              <a:t> – специфична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4936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uman_tongue_infected_with_oral_candidias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61203" y="1581077"/>
            <a:ext cx="3334644" cy="4332969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9B9445-1E7D-E9D3-2695-EB36D0A535B7}"/>
              </a:ext>
            </a:extLst>
          </p:cNvPr>
          <p:cNvSpPr/>
          <p:nvPr/>
        </p:nvSpPr>
        <p:spPr>
          <a:xfrm>
            <a:off x="5286632" y="2009444"/>
            <a:ext cx="4248472" cy="361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/>
              <a:t>Уколико микотичне промене захвате и језик, ради с ео гљивичном глоситису </a:t>
            </a:r>
            <a:r>
              <a:rPr lang="sr-Latn-RS" sz="2400" dirty="0"/>
              <a:t>(glossitis micotica).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/>
              <a:t>Дијагноза је једноставна: инспекција, брис језика на гљивице</a:t>
            </a:r>
            <a:r>
              <a:rPr lang="sr-Latn-RS" sz="2400" dirty="0"/>
              <a:t>. </a:t>
            </a:r>
            <a:r>
              <a:rPr lang="sr-Cyrl-RS" sz="2400" dirty="0"/>
              <a:t>Најчешће се ради о </a:t>
            </a:r>
            <a:r>
              <a:rPr lang="sr-Latn-RS" sz="2400" dirty="0"/>
              <a:t>C.albicans.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RS" sz="2400" dirty="0"/>
              <a:t>Терапија: антимикотици – локално. 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82130" y="455871"/>
            <a:ext cx="7467600" cy="796908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rgbClr val="00B050"/>
                </a:solidFill>
              </a:rPr>
              <a:t>Glossitis micotica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057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ew_front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8551" r="15194" b="2827"/>
          <a:stretch>
            <a:fillRect/>
          </a:stretch>
        </p:blipFill>
        <p:spPr>
          <a:xfrm>
            <a:off x="2166911" y="2285992"/>
            <a:ext cx="3247181" cy="3571900"/>
          </a:xfrm>
        </p:spPr>
      </p:pic>
      <p:pic>
        <p:nvPicPr>
          <p:cNvPr id="6" name="Content Placeholder 3" descr="cleft-li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3" y="285728"/>
            <a:ext cx="3517433" cy="2737832"/>
          </a:xfrm>
          <a:prstGeom prst="rect">
            <a:avLst/>
          </a:prstGeom>
        </p:spPr>
      </p:pic>
      <p:pic>
        <p:nvPicPr>
          <p:cNvPr id="7" name="Content Placeholder 3" descr="Clift lip and palate.PNG"/>
          <p:cNvPicPr>
            <a:picLocks noChangeAspect="1"/>
          </p:cNvPicPr>
          <p:nvPr/>
        </p:nvPicPr>
        <p:blipFill>
          <a:blip r:embed="rId4"/>
          <a:srcRect l="21448" r="22145"/>
          <a:stretch>
            <a:fillRect/>
          </a:stretch>
        </p:blipFill>
        <p:spPr>
          <a:xfrm>
            <a:off x="6453190" y="3286125"/>
            <a:ext cx="2328920" cy="257616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66910" y="571480"/>
            <a:ext cx="307183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3600" b="1" dirty="0">
                <a:solidFill>
                  <a:srgbClr val="FF6600"/>
                </a:solidFill>
              </a:rPr>
              <a:t>Расцепи уснице</a:t>
            </a:r>
            <a:endParaRPr lang="en-US" sz="36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16951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10B13-CE89-B696-6DA6-FE367307E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32452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effectLst/>
                <a:ea typeface="Times New Roman" panose="02020603050405020304" pitchFamily="18" charset="0"/>
              </a:rPr>
              <a:t>ФЛЕГМОНА ПОДА УСНЕ ДУПЉЕ</a:t>
            </a:r>
            <a:r>
              <a:rPr lang="sr-Cyrl-RS" sz="5400" dirty="0">
                <a:effectLst/>
                <a:ea typeface="Times New Roman" panose="02020603050405020304" pitchFamily="18" charset="0"/>
              </a:rPr>
              <a:t> – ЛУДВИГОВА АНГИНА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1157956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BA96C-693C-79B2-A041-D0F0428EC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0113"/>
            <a:ext cx="10515600" cy="5628444"/>
          </a:xfrm>
        </p:spPr>
        <p:txBody>
          <a:bodyPr>
            <a:no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Лудвигова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ангина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потенцијално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животно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угрожавајућа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билатерална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сублингвалног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субмандибуларног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простора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тенденцијом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прогресивног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рапидног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развоја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гангренозног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целулитиса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дупље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меких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ткива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дентогене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бактеријске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узрок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Лудвигове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ангине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90%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случајева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Остал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о: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горњих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дисајних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путева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траум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дупље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фрактуре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мандибуле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сиалоаденитис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тонзилитис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имунокомпромитована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попут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дијабетеса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ХИВ-а.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бактерија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често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заступљени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стрептокок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стафилокок</a:t>
            </a:r>
            <a:r>
              <a:rPr lang="en-US" sz="24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, а 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40%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случајева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изазивачи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анаеробне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бактерије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јак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осетљивост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субмандибуларни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субментални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немогу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затварања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тризмус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хиперсаливациј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непријатан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задах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дисфагиј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дисфониј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диспнеј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стридор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висок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фебрилност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грозниц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малаксалост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тахикардиј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Диф</a:t>
            </a:r>
            <a:r>
              <a:rPr lang="sr-Cyrl-RS" sz="2400" b="1" dirty="0">
                <a:effectLst/>
                <a:ea typeface="Times New Roman" panose="02020603050405020304" pitchFamily="18" charset="0"/>
              </a:rPr>
              <a:t>.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400" b="1" dirty="0">
                <a:effectLst/>
                <a:ea typeface="Times New Roman" panose="02020603050405020304" pitchFamily="18" charset="0"/>
              </a:rPr>
              <a:t>Д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ијагноза</a:t>
            </a:r>
            <a:r>
              <a:rPr lang="sr-Cyrl-RS" sz="2400" b="1" dirty="0">
                <a:effectLst/>
                <a:ea typeface="Times New Roman" panose="02020603050405020304" pitchFamily="18" charset="0"/>
              </a:rPr>
              <a:t>: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друге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дубоких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простора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инфициран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цист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тумор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33762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DD816-680E-C3DC-87D3-C4FEEFA4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9246"/>
            <a:ext cx="10515600" cy="5058692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анамнеза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клинички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 преглед,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лабораторијске и радиолошке претраге (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ЦТ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МР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како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би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искључио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апсцес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)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дренаже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апсцеса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треба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узети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брис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послати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биограм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антибиограм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контрола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дисајног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пута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ординирају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високе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дозе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и.в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антибиотика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формирања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апсцеса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правовремена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дренажа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Често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ординирају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кортикостероиди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дренажа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некада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радила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свим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случајевима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али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сада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индикована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за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случајеве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којима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медикаментозни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третман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за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24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сата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доведе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побољшања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ЦТ-у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МР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дијагностикује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присуство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апсцеса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effectLst/>
                <a:ea typeface="Times New Roman" panose="02020603050405020304" pitchFamily="18" charset="0"/>
              </a:rPr>
              <a:t>Компликације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: 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апсцес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дубок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их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простор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врата</a:t>
            </a:r>
            <a:r>
              <a:rPr lang="sr-Cyrl-RS" sz="2800" dirty="0"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упале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плу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ћ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а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9367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udwig's Angina">
            <a:extLst>
              <a:ext uri="{FF2B5EF4-FFF2-40B4-BE49-F238E27FC236}">
                <a16:creationId xmlns:a16="http://schemas.microsoft.com/office/drawing/2014/main" id="{38A829D5-C75D-1D2F-7B14-0CC2A19812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1"/>
          <a:stretch/>
        </p:blipFill>
        <p:spPr bwMode="auto">
          <a:xfrm>
            <a:off x="710213" y="877912"/>
            <a:ext cx="4499731" cy="473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ngina Ludwig - Gejala, Penyebab, dan Pengobatan – Alodokter">
            <a:extLst>
              <a:ext uri="{FF2B5EF4-FFF2-40B4-BE49-F238E27FC236}">
                <a16:creationId xmlns:a16="http://schemas.microsoft.com/office/drawing/2014/main" id="{2CC1DA07-8D0A-492A-648E-EBF9F7660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410" y="877912"/>
            <a:ext cx="6325142" cy="473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669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udwig angina, bilateral submandibular phlegmon caused by lower molars... |  Download Scientific Diagram">
            <a:extLst>
              <a:ext uri="{FF2B5EF4-FFF2-40B4-BE49-F238E27FC236}">
                <a16:creationId xmlns:a16="http://schemas.microsoft.com/office/drawing/2014/main" id="{A851CAF0-9D59-AE26-B4C3-3BA243147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699" y="426128"/>
            <a:ext cx="4031634" cy="600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ngina Ludwiga (ropowica dna jamy ustnej) - objawy i leczenie - Denthelp.pl  - Denthelp.pl">
            <a:extLst>
              <a:ext uri="{FF2B5EF4-FFF2-40B4-BE49-F238E27FC236}">
                <a16:creationId xmlns:a16="http://schemas.microsoft.com/office/drawing/2014/main" id="{49458B8C-16D0-4277-9EC9-77C062AAB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81" y="1840868"/>
            <a:ext cx="4866775" cy="356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0346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68225-CDA3-B4E4-5724-A07FB8C81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335303"/>
          </a:xfrm>
        </p:spPr>
        <p:txBody>
          <a:bodyPr/>
          <a:lstStyle/>
          <a:p>
            <a:r>
              <a:rPr lang="sr-Cyrl-RS" dirty="0"/>
              <a:t>Орални алергијски синдром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74874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05C156-A228-C079-A46A-655DB11DC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9" y="826255"/>
            <a:ext cx="11212497" cy="5205489"/>
          </a:xfrm>
        </p:spPr>
        <p:txBody>
          <a:bodyPr>
            <a:noAutofit/>
          </a:bodyPr>
          <a:lstStyle/>
          <a:p>
            <a:r>
              <a:rPr lang="sr-Cyrl-RS" sz="2400" dirty="0">
                <a:ea typeface="Times New Roman" panose="02020603050405020304" pitchFamily="18" charset="0"/>
              </a:rPr>
              <a:t>П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редставља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 </a:t>
            </a: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локализовану</a:t>
            </a: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алергијску</a:t>
            </a: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реакцију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 у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усној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дупљи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уснама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језику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ждрелу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која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јављ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непосредено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конзумирања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углавном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свеже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хране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биљног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порекла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попут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воћа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орашастих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плодова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поврћа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особа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 </a:t>
            </a: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алергијом</a:t>
            </a: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</a:t>
            </a: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полене</a:t>
            </a: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Ради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о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ИгЕ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посредованој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алергијској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реакцији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r>
              <a:rPr lang="sr-Cyrl-RS" sz="2400" dirty="0"/>
              <a:t>Не ради се о класичној алергији на храну.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класичне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храну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долази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реакције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директне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сензибилизације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оралног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алергијског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синдрома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реакције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долази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унакрсне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реакције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између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протеина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протеина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полена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неких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особа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оболелих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полене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организам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унакрсно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реагује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одређене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одређеној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углавном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свеже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воће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орашасти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плодови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)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јер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протеини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протеинима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налазе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поленима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особе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алергичне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постоји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широк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спектар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потенцијалних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узрока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алергијског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ринитиса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постоји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изузетно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разноврстан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асортиман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во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а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а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изазива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орални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алергијски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синдром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491908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4EBA2E-0971-8FA3-583C-9A53E7BA7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509434"/>
              </p:ext>
            </p:extLst>
          </p:nvPr>
        </p:nvGraphicFramePr>
        <p:xfrm>
          <a:off x="1526959" y="686909"/>
          <a:ext cx="8629096" cy="54841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2224">
                  <a:extLst>
                    <a:ext uri="{9D8B030D-6E8A-4147-A177-3AD203B41FA5}">
                      <a16:colId xmlns:a16="http://schemas.microsoft.com/office/drawing/2014/main" val="644933054"/>
                    </a:ext>
                  </a:extLst>
                </a:gridCol>
                <a:gridCol w="6236872">
                  <a:extLst>
                    <a:ext uri="{9D8B030D-6E8A-4147-A177-3AD203B41FA5}">
                      <a16:colId xmlns:a16="http://schemas.microsoft.com/office/drawing/2014/main" val="3682839126"/>
                    </a:ext>
                  </a:extLst>
                </a:gridCol>
              </a:tblGrid>
              <a:tr h="5830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ПОЛЕНИ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НАМЕРНИЦЕ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7588612"/>
                  </a:ext>
                </a:extLst>
              </a:tr>
              <a:tr h="11968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Бреза, леска, јова и врба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сирове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јабуке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сирове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крушке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коштуњаво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воће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бресква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нектарина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трешња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шљива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кајсија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бадем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манго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киви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сирова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шаргарепа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кромпир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целер</a:t>
                      </a:r>
                      <a:r>
                        <a:rPr lang="en-US" sz="2000" dirty="0">
                          <a:effectLst/>
                        </a:rPr>
                        <a:t> 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7097853"/>
                  </a:ext>
                </a:extLst>
              </a:tr>
              <a:tr h="127442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Траве (ливадска, јежевица, мачји репак)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јабука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кајсија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трешња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киви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лубеница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поморанџа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бресква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шљива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пасуљ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грашак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сочиво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пшеница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јечам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раж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зоб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шаргарепа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целер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кукуруз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парадајз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7308520"/>
                  </a:ext>
                </a:extLst>
              </a:tr>
              <a:tr h="160607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Црни (дивљи) пелин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јабука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камилица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лешник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диња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лубеница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банана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целер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шаргарепа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краставац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парадајз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кромпир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празилук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лук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бели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лук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зачинско</a:t>
                      </a:r>
                      <a:r>
                        <a:rPr lang="en-US" sz="2000" dirty="0">
                          <a:effectLst/>
                        </a:rPr>
                        <a:t> и </a:t>
                      </a:r>
                      <a:r>
                        <a:rPr lang="en-US" sz="2000" dirty="0" err="1">
                          <a:effectLst/>
                        </a:rPr>
                        <a:t>лековито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биље</a:t>
                      </a:r>
                      <a:r>
                        <a:rPr lang="en-US" sz="2000" dirty="0">
                          <a:effectLst/>
                        </a:rPr>
                        <a:t> (</a:t>
                      </a:r>
                      <a:r>
                        <a:rPr lang="en-US" sz="2000" dirty="0" err="1">
                          <a:effectLst/>
                        </a:rPr>
                        <a:t>першун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оригано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босиљак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пашканат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коријандер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бибер</a:t>
                      </a:r>
                      <a:r>
                        <a:rPr lang="en-US" sz="2000" dirty="0">
                          <a:effectLst/>
                        </a:rPr>
                        <a:t>), </a:t>
                      </a:r>
                      <a:r>
                        <a:rPr lang="en-US" sz="2000" dirty="0" err="1">
                          <a:effectLst/>
                        </a:rPr>
                        <a:t>паприка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2152885"/>
                  </a:ext>
                </a:extLst>
              </a:tr>
              <a:tr h="82376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Амброзија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краставац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тиквица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бундева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семенке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сунцокрета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банана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диња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лубеница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чај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од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камилице</a:t>
                      </a:r>
                      <a:endParaRPr lang="en-US" sz="2000" dirty="0">
                        <a:effectLst/>
                        <a:latin typeface="Minion Pro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8906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1923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B3357-F7B6-7012-6C48-F23695B12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2559"/>
            <a:ext cx="10515600" cy="5868140"/>
          </a:xfrm>
        </p:spPr>
        <p:txBody>
          <a:bodyPr>
            <a:normAutofit fontScale="925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ј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ављају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између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2 и 15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минута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конзумирања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свежег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воћа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поврћа</a:t>
            </a:r>
            <a:r>
              <a:rPr lang="sr-Cyrl-R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трнци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уснама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шупљини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свраб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усана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свраб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ждрела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непца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десни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б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ушима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тога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јавља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еритем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осећај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стезања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ждрелу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анксиозност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15-60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минута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 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развити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: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уртикариј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ринити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коњунктивитис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отока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капака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свраб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астматични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напади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ретко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оток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глотиса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конзумирана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већа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количина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јавити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попут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: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болова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трбуху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мучнине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повраћања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ређе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дијареје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Само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свеже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конзумирана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изазива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ОАС,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док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термички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хемијски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обрађена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смрзнута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храна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изазива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поједини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лекови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попут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ACE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инхибитора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допринесу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погоршању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 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оралног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алергијског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синдрома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постоји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дефинитиван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тест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којим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утвр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ђује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постојање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ОАС.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људи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алергијом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полене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појава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ОАС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конзумирања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свежег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во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повр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обично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довољан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разлог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посумња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обољење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Нек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особе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имају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симптоме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конзумирањем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само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једне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намернице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док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других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јављају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конзумирањем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много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различитог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во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 и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повр</a:t>
            </a:r>
            <a:r>
              <a:rPr lang="sr-Cyrl-R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ћ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а. </a:t>
            </a:r>
            <a:endParaRPr lang="sr-Cyrl-RS" sz="240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ОАС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може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бити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потврђена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кожним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алерго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тестирањем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алергене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полена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алергене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храни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0436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EDFA7-FB90-6FA0-7BDD-65A4693C8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3278"/>
            <a:ext cx="10515600" cy="5424256"/>
          </a:xfrm>
        </p:spPr>
        <p:txBody>
          <a:bodyPr>
            <a:normAutofit fontScale="92500" lnSpcReduction="100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постоје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стандардни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третман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за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орални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алергијски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синдром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осим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избегавања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специфичне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која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повезана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симптомима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алергије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појаве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алергијске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реакције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потребно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одмах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престати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конзумирањем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исте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испрати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уста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водом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Потребно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ординирати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системске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антихистаминике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а 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односу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јачину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алергијске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реакције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понекад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кортикостероиде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endParaRPr lang="sr-Cyrl-RS" sz="28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effectLst/>
                <a:ea typeface="Times New Roman" panose="02020603050405020304" pitchFamily="18" charset="0"/>
              </a:rPr>
              <a:t>Болесницима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имали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анафилактичну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реакцију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саветује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стриктно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избегавање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(у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било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облику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)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која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довела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анафилаксе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обавезно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ношење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аутоињектора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адреналином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антихистаминика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оралног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кортикостероида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effectLst/>
                <a:ea typeface="Times New Roman" panose="02020603050405020304" pitchFamily="18" charset="0"/>
              </a:rPr>
              <a:t>Превенција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избегавати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конзумирање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хране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изазива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ОАС,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нарочито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свежем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стању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користи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претходно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термички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обраде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намирнице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које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доводе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ОАС,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јер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том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приликом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уништавају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протеини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храни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који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доводе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алергијске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реакције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Лјуштењем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воћа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и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поврћа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уклањају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протеини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који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налазе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кори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Веома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индивидуално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шта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сваки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појединац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реагује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611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6119" y="785794"/>
            <a:ext cx="10618573" cy="5000660"/>
          </a:xfrm>
        </p:spPr>
        <p:txBody>
          <a:bodyPr>
            <a:normAutofit/>
          </a:bodyPr>
          <a:lstStyle/>
          <a:p>
            <a:r>
              <a:rPr lang="ru-RU" dirty="0"/>
              <a:t>Изолован или удружен</a:t>
            </a:r>
          </a:p>
          <a:p>
            <a:r>
              <a:rPr lang="ru-RU" dirty="0"/>
              <a:t>Једностран или обостран</a:t>
            </a:r>
          </a:p>
          <a:p>
            <a:r>
              <a:rPr lang="ru-RU" dirty="0"/>
              <a:t>Потпуни и непотпуни (окултни)</a:t>
            </a:r>
          </a:p>
          <a:p>
            <a:pPr lvl="1"/>
            <a:r>
              <a:rPr lang="ru-RU" b="1" dirty="0">
                <a:solidFill>
                  <a:srgbClr val="FF6600"/>
                </a:solidFill>
              </a:rPr>
              <a:t>Потпуни</a:t>
            </a:r>
            <a:r>
              <a:rPr lang="ru-RU" dirty="0"/>
              <a:t> : </a:t>
            </a:r>
          </a:p>
          <a:p>
            <a:pPr lvl="2"/>
            <a:r>
              <a:rPr lang="ru-RU" sz="2400" dirty="0"/>
              <a:t>Тежи облик</a:t>
            </a:r>
          </a:p>
          <a:p>
            <a:pPr lvl="3"/>
            <a:r>
              <a:rPr lang="ru-RU" sz="2400" dirty="0"/>
              <a:t>захвата меко и/или тврдо непце целом дужином</a:t>
            </a:r>
          </a:p>
          <a:p>
            <a:pPr lvl="3"/>
            <a:r>
              <a:rPr lang="ru-RU" sz="2400" dirty="0"/>
              <a:t>поремећај говора (отворена ринофонија)</a:t>
            </a:r>
          </a:p>
          <a:p>
            <a:pPr lvl="3"/>
            <a:r>
              <a:rPr lang="ru-RU" sz="2400" dirty="0"/>
              <a:t>враћање течне хране кроз нос при гутању </a:t>
            </a:r>
          </a:p>
          <a:p>
            <a:pPr lvl="3"/>
            <a:r>
              <a:rPr lang="ru-RU" sz="2400" dirty="0"/>
              <a:t>инфекције средњег уха (СОМ)</a:t>
            </a:r>
          </a:p>
          <a:p>
            <a:pPr lvl="2"/>
            <a:r>
              <a:rPr lang="ru-RU" sz="2400" dirty="0"/>
              <a:t>Лакши облик</a:t>
            </a:r>
          </a:p>
          <a:p>
            <a:pPr lvl="3"/>
            <a:r>
              <a:rPr lang="ru-RU" sz="2400" dirty="0"/>
              <a:t>двострука ресица (увула бифида)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335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47351" y="642918"/>
            <a:ext cx="10519719" cy="5286412"/>
          </a:xfrm>
        </p:spPr>
        <p:txBody>
          <a:bodyPr>
            <a:normAutofit/>
          </a:bodyPr>
          <a:lstStyle/>
          <a:p>
            <a:pPr lvl="1"/>
            <a:r>
              <a:rPr lang="sr-Cyrl-CS" b="1" dirty="0">
                <a:solidFill>
                  <a:srgbClr val="FF6600"/>
                </a:solidFill>
              </a:rPr>
              <a:t>Непотпуни</a:t>
            </a:r>
            <a:r>
              <a:rPr lang="sr-Cyrl-CS" dirty="0"/>
              <a:t> (окултни) :</a:t>
            </a:r>
          </a:p>
          <a:p>
            <a:pPr lvl="2"/>
            <a:r>
              <a:rPr lang="sr-Cyrl-CS" sz="2400" dirty="0"/>
              <a:t>субмукозни расцеп  </a:t>
            </a:r>
          </a:p>
          <a:p>
            <a:pPr lvl="2"/>
            <a:r>
              <a:rPr lang="sr-Cyrl-CS" sz="2400" dirty="0"/>
              <a:t>инкомпенетција меког непца</a:t>
            </a:r>
            <a:br>
              <a:rPr lang="sr-Cyrl-CS" dirty="0"/>
            </a:br>
            <a:endParaRPr lang="sr-Cyrl-CS" dirty="0"/>
          </a:p>
          <a:p>
            <a:r>
              <a:rPr lang="sr-Cyrl-CS" dirty="0"/>
              <a:t>Упутно је избегавати аденоидектомију</a:t>
            </a:r>
            <a:br>
              <a:rPr lang="sr-Cyrl-CS" dirty="0"/>
            </a:br>
            <a:endParaRPr lang="sr-Cyrl-CS" dirty="0"/>
          </a:p>
          <a:p>
            <a:r>
              <a:rPr lang="sr-Cyrl-CS" b="1" dirty="0">
                <a:solidFill>
                  <a:srgbClr val="FF6600"/>
                </a:solidFill>
              </a:rPr>
              <a:t>Дијагноза</a:t>
            </a:r>
            <a:r>
              <a:rPr lang="sr-Cyrl-CS" dirty="0">
                <a:solidFill>
                  <a:srgbClr val="FF6600"/>
                </a:solidFill>
              </a:rPr>
              <a:t> </a:t>
            </a:r>
            <a:r>
              <a:rPr lang="sr-Cyrl-CS" dirty="0"/>
              <a:t>: анамнеза и орофаринкгоскопија</a:t>
            </a:r>
            <a:br>
              <a:rPr lang="sr-Cyrl-CS" dirty="0"/>
            </a:br>
            <a:endParaRPr lang="sr-Cyrl-CS" dirty="0"/>
          </a:p>
          <a:p>
            <a:r>
              <a:rPr lang="sr-Cyrl-CS" b="1" dirty="0">
                <a:solidFill>
                  <a:srgbClr val="FF6600"/>
                </a:solidFill>
              </a:rPr>
              <a:t>Терапија</a:t>
            </a:r>
            <a:r>
              <a:rPr lang="sr-Cyrl-CS" dirty="0"/>
              <a:t>: </a:t>
            </a:r>
            <a:r>
              <a:rPr lang="sr-Cyrl-CS" dirty="0">
                <a:solidFill>
                  <a:srgbClr val="00B050"/>
                </a:solidFill>
              </a:rPr>
              <a:t>хируршка</a:t>
            </a:r>
            <a:r>
              <a:rPr lang="sr-Cyrl-CS" dirty="0"/>
              <a:t> (палатопластика) – код потпуног расцепа</a:t>
            </a:r>
          </a:p>
          <a:p>
            <a:pPr lvl="1"/>
            <a:r>
              <a:rPr lang="sr-Cyrl-CS" sz="2200" dirty="0"/>
              <a:t>Изводи се у неколико фаза</a:t>
            </a:r>
          </a:p>
          <a:p>
            <a:pPr lvl="1"/>
            <a:r>
              <a:rPr lang="sr-Cyrl-RS" sz="2200" dirty="0"/>
              <a:t>Са целокупним терапијским третманом треба завршити до поласка детета у школу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746458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3395</Words>
  <Application>Microsoft Office PowerPoint</Application>
  <PresentationFormat>Widescreen</PresentationFormat>
  <Paragraphs>237</Paragraphs>
  <Slides>79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6" baseType="lpstr">
      <vt:lpstr>Arial</vt:lpstr>
      <vt:lpstr>Calibri</vt:lpstr>
      <vt:lpstr>Calibri Light</vt:lpstr>
      <vt:lpstr>Minion Pro</vt:lpstr>
      <vt:lpstr>Times New Roman</vt:lpstr>
      <vt:lpstr>Wingdings</vt:lpstr>
      <vt:lpstr>Office Theme</vt:lpstr>
      <vt:lpstr>- Укус и поремећаји укуса.  - Конгениталне малформације лица.  - Обољења усана, десни и језика.  - Запаљењска обољења усне дупље и флегмона пода усне дупље.  - Афте.  - Орални алергијски синдром. </vt:lpstr>
      <vt:lpstr>Укус и поремећаји укуса</vt:lpstr>
      <vt:lpstr>PowerPoint Presentation</vt:lpstr>
      <vt:lpstr>Конгениталне малформације лица</vt:lpstr>
      <vt:lpstr>РАСЦЕП НЕПЦА (Chelio-gnato-palato-schisis)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Непотпуни (окултни) расцеп меког непца</vt:lpstr>
      <vt:lpstr>Увула бифида</vt:lpstr>
      <vt:lpstr>Потуни расцеп – шематски приказ</vt:lpstr>
      <vt:lpstr>Потпуни расцеп меког непца</vt:lpstr>
      <vt:lpstr>PowerPoint Presentation</vt:lpstr>
      <vt:lpstr>PowerPoint Presentation</vt:lpstr>
      <vt:lpstr>ХИПОПЛАЗИЈА ДОЊЕ ВИЛИЦЕ (Micrognathia mandibulae)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ХИПЕРТРОФИЈА ДОЊЕ ВИЛИЦЕ (Progenia)</vt:lpstr>
      <vt:lpstr>PowerPoint Presentation</vt:lpstr>
      <vt:lpstr>PowerPoint Presentation</vt:lpstr>
      <vt:lpstr>Ексфолијативни хеилитис </vt:lpstr>
      <vt:lpstr>PowerPoint Presentation</vt:lpstr>
      <vt:lpstr>Ангуларни (угаони) хеилитис </vt:lpstr>
      <vt:lpstr>PowerPoint Presentation</vt:lpstr>
      <vt:lpstr>Катарални гингивитис </vt:lpstr>
      <vt:lpstr>PowerPoint Presentation</vt:lpstr>
      <vt:lpstr>Фиброматозни гингивитис </vt:lpstr>
      <vt:lpstr>Хиперпластични гингивитис </vt:lpstr>
      <vt:lpstr>PowerPoint Presentation</vt:lpstr>
      <vt:lpstr>PowerPoint Presentation</vt:lpstr>
      <vt:lpstr>Улцеронекротични гингивитис – Ангина Винћенти </vt:lpstr>
      <vt:lpstr>PowerPoint Presentation</vt:lpstr>
      <vt:lpstr>PowerPoint Presentation</vt:lpstr>
      <vt:lpstr>ЗАПАЉЕЊA СЛУЗНИЦЕ УСНЕ ДУПЉЕ (Stomatitis)</vt:lpstr>
      <vt:lpstr>Stomatitis acuta catarrhalis</vt:lpstr>
      <vt:lpstr>Stomatitis aphtosa - Афте</vt:lpstr>
      <vt:lpstr>PowerPoint Presentation</vt:lpstr>
      <vt:lpstr>PowerPoint Presentation</vt:lpstr>
      <vt:lpstr>PowerPoint Presentation</vt:lpstr>
      <vt:lpstr>Stomatitis herpetica</vt:lpstr>
      <vt:lpstr>PowerPoint Presentation</vt:lpstr>
      <vt:lpstr>PowerPoint Presentation</vt:lpstr>
      <vt:lpstr>Stomatitis micotica (soor)</vt:lpstr>
      <vt:lpstr>PowerPoint Presentation</vt:lpstr>
      <vt:lpstr>PowerPoint Presentation</vt:lpstr>
      <vt:lpstr>Обољења језика</vt:lpstr>
      <vt:lpstr>ЗАПАЉЕНСКА ОБОЉЕЊА ЈЕЗИКА (Glossitis)</vt:lpstr>
      <vt:lpstr>Lingua plicata</vt:lpstr>
      <vt:lpstr>PowerPoint Presentation</vt:lpstr>
      <vt:lpstr>PowerPoint Presentation</vt:lpstr>
      <vt:lpstr>PowerPoint Presentation</vt:lpstr>
      <vt:lpstr>Lingua geografica</vt:lpstr>
      <vt:lpstr>PowerPoint Presentation</vt:lpstr>
      <vt:lpstr>PowerPoint Presentation</vt:lpstr>
      <vt:lpstr>PowerPoint Presentation</vt:lpstr>
      <vt:lpstr>Papillitis</vt:lpstr>
      <vt:lpstr>Lingua nigra</vt:lpstr>
      <vt:lpstr>PowerPoint Presentation</vt:lpstr>
      <vt:lpstr>PowerPoint Presentation</vt:lpstr>
      <vt:lpstr>Glossitis Hunteri</vt:lpstr>
      <vt:lpstr>Glossitis phlegmonosa</vt:lpstr>
      <vt:lpstr>Glossitis speciphica</vt:lpstr>
      <vt:lpstr>Glossitis micotica</vt:lpstr>
      <vt:lpstr>ФЛЕГМОНА ПОДА УСНЕ ДУПЉЕ – ЛУДВИГОВА АНГИНА </vt:lpstr>
      <vt:lpstr>PowerPoint Presentation</vt:lpstr>
      <vt:lpstr>PowerPoint Presentation</vt:lpstr>
      <vt:lpstr>PowerPoint Presentation</vt:lpstr>
      <vt:lpstr>PowerPoint Presentation</vt:lpstr>
      <vt:lpstr>Орални алергијски синдром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 Укус и поремећаји укуса.  - Конгениталне малформације лица.  - Обољења усана, десни и језика.  - Запаљењска обољења усне дупље и флегмона пода усне дупље.  - Афте.  - Орални алергијски синдром.</dc:title>
  <dc:creator>Microsoft account</dc:creator>
  <cp:lastModifiedBy>Branislav Belic</cp:lastModifiedBy>
  <cp:revision>8</cp:revision>
  <dcterms:created xsi:type="dcterms:W3CDTF">2024-01-30T21:54:27Z</dcterms:created>
  <dcterms:modified xsi:type="dcterms:W3CDTF">2024-02-17T14:28:12Z</dcterms:modified>
</cp:coreProperties>
</file>